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D6E9D2-5707-46E8-B511-7A24DA098A2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2022-08-04" id="{3D4C808E-547E-4C80-A930-27EDEE733713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8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BF81882-ADE5-4145-BE9F-7158A494E51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8FC8C9-E314-48EF-8F46-FE875BD6288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AE8FA0-4D02-48C5-925E-A1C1775B4EA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D670679-0AE6-4024-BA00-CA2799D2EF1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7F14414-F60C-463B-A390-8FDFDE34EDA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09FB13E-8955-47F5-8717-CE697BA1CFF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2094F5F-C8FB-480C-BBC5-1BD002CB4DB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A759C2B-F319-4D24-BC02-0BA2E1B7C69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61835A8-9915-4B35-971D-B7F0A2B4F8A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E1B9182-CB67-4D42-AB86-F0F72CE68ED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E2889F-03DB-4D8B-9476-BDAF7B2E0F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A81C718-363D-4526-9ADC-F849DA19B58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46A105E-4F2B-4BD4-B3A2-AEC50CF200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88B581E-F554-4942-99DA-DC69D83DC03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3AA910F-8DCA-4F90-A1FF-41A80CBC105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35211D-DEE9-4410-B565-A3BB104AAA3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EFC231A-648E-4898-A139-06DC348BB7F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70FFDE4-A44D-462E-B84F-B36805CEE04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95EBAC2-F840-4036-BB29-41A7548F0A4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E3A8A81-D3E6-406E-876B-0C6D594F68D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F53BF8B-6934-4871-B7E3-4FC31FF14BA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49B8D0D-C847-4C8C-9377-DABB4D22F84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3523E22-B7CE-48C1-864C-B8CE5A21B6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0C5B776-41E5-42ED-883F-A1630C42E66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B21C765-F4C7-4704-93A2-688D531B231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626F65A-EF4F-4181-BFBE-BB6B57D25D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6113E0F-E90A-449B-9BD4-DD7365F044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D61BC9C-DCB5-4D52-8C08-75496AA3FCB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4713195-3070-402E-95BA-6FDAD89F721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B3FC28B-895A-4C18-BCFD-6EC1FA14160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B67A4A4-EC0A-4D13-A47C-8E4F65EEB40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C324A0F-1188-46CF-B184-8F1C0956CDC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896386E-5303-46BC-9EF0-9F4187AC20D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B775796-0133-448F-8B88-1B1E4A1268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6767A4C-0A08-4167-B138-1122063D279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038E541-7925-4A05-B9F1-50AEA84EDA3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D69E539-CD05-42F5-91F6-9AA02C9E718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A355B08-4FB4-4F10-A41D-6CFC44A841F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0E2EAE7-7BB0-4013-BCE8-D49E031B4B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BD7CDB-B631-483D-BBE8-86F8E781795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196718A-F6F5-4F82-879B-D6F79265DE3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87D03E0-4F9A-42D6-A3BC-905D19F79AD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93F50BB-48BE-486A-8F78-5654ED4FCE0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7957885-F64C-4BC5-9E26-97F873E8211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366619C-2BCC-49BC-98AB-02302920DA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740291C-A2D4-400E-B080-62633D9FE67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667AC60-3B9B-48BE-AD12-3CA8AF99341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A3EF5B4-4F7B-4293-AA21-389F96C4064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CAF9711-3D38-4296-A553-1EA18845B6D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2E6E5FB-462E-40E8-8E40-7652C0A6297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224A33CB-A16C-4085-A1A1-48A7717931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9487EEC-89B1-4E3C-8B2A-A6931347FF6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56CF6A4-A21B-404D-A4FA-2BFCB7A73B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89DA704-8C4C-48B5-AFDD-4DED29F3FFF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C77E98A-70FD-4A12-8D12-840F151C574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B6E36F-3CF3-41A6-98D1-C14F2F23A41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B476965-02F6-49EC-AC60-2E8CAC7E722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C53B82-4F95-46DA-BBEC-F372FFDED87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EB2E79-BDE1-4B28-8C10-9667ED796FE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2AD7E7D-2A71-4689-A929-4AECCCAF2AD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 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38F761-7DB9-499C-BCDB-3C28E7658B9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3353F1-C0BC-4FD7-9CB5-1825BAE501D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F9413A-02E7-40CD-A755-381F1798CC1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&lt;footer&gt;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65A82C1-DB31-4BC6-BBBA-7FA8898ED50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67" name="PlaceHolder 4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D9134D-902F-4316-B810-A0A264826AC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hsl.jrc.ec.europa.eu/ghs_fua.php" TargetMode="Externa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hsl.jrc.ec.europa.eu/ghs_pop2022.php" TargetMode="External"/><Relationship Id="rId2" Type="http://schemas.openxmlformats.org/officeDocument/2006/relationships/hyperlink" Target="https://github.com/microsoft/USBuildingFootprints" TargetMode="Externa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hsl.jrc.ec.europa.eu/ghs_buH2022.php" TargetMode="External"/><Relationship Id="rId4" Type="http://schemas.openxmlformats.org/officeDocument/2006/relationships/hyperlink" Target="https://eogdata.mines.edu/products/vnl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8.png"/><Relationship Id="rId4" Type="http://schemas.openxmlformats.org/officeDocument/2006/relationships/hyperlink" Target="https://wiki.openstreetmap.org/wiki/Building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edata.copernicus.eu/web/cscda/dataset-details?articleId=394198" TargetMode="External"/><Relationship Id="rId3" Type="http://schemas.openxmlformats.org/officeDocument/2006/relationships/hyperlink" Target="https://osmbuildings.org/" TargetMode="External"/><Relationship Id="rId7" Type="http://schemas.openxmlformats.org/officeDocument/2006/relationships/hyperlink" Target="https://ghsl.jrc.ec.europa.eu/" TargetMode="External"/><Relationship Id="rId2" Type="http://schemas.openxmlformats.org/officeDocument/2006/relationships/hyperlink" Target="https://github.com/microsoft/USBuildingFootprints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evelopers.google.com/earth-engine/datasets/tags/surface-temperature" TargetMode="External"/><Relationship Id="rId11" Type="http://schemas.openxmlformats.org/officeDocument/2006/relationships/hyperlink" Target="https://blog.google/products/earth/dynamic-world-land-cover-data/" TargetMode="External"/><Relationship Id="rId5" Type="http://schemas.openxmlformats.org/officeDocument/2006/relationships/hyperlink" Target="https://eogdata.mines.edu/products/vnl/" TargetMode="External"/><Relationship Id="rId10" Type="http://schemas.openxmlformats.org/officeDocument/2006/relationships/hyperlink" Target="https://partage.lsce.ipsl.fr/service/home/~/?auth=co&amp;loc=en_US&amp;id=7160&amp;part=2.2" TargetMode="External"/><Relationship Id="rId4" Type="http://schemas.openxmlformats.org/officeDocument/2006/relationships/hyperlink" Target="https://zenodo.org/record/6364594#.YsgpS3ZBybg" TargetMode="External"/><Relationship Id="rId9" Type="http://schemas.openxmlformats.org/officeDocument/2006/relationships/hyperlink" Target="https://www.ecmwf.int/en/forecasts/datasets/reanalysis-datasets/era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udapt.org/lcz-maps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WB Carbon Monitor Cities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Region Boundary and LCZ maps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C.Z., M.C., 2022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9"/>
          <p:cNvPicPr/>
          <p:nvPr/>
        </p:nvPicPr>
        <p:blipFill>
          <a:blip r:embed="rId2"/>
          <a:stretch/>
        </p:blipFill>
        <p:spPr>
          <a:xfrm>
            <a:off x="281520" y="623160"/>
            <a:ext cx="3901320" cy="2520720"/>
          </a:xfrm>
          <a:prstGeom prst="rect">
            <a:avLst/>
          </a:prstGeom>
          <a:ln w="0">
            <a:noFill/>
          </a:ln>
        </p:spPr>
      </p:pic>
      <p:sp>
        <p:nvSpPr>
          <p:cNvPr id="313" name="Rectangle 10"/>
          <p:cNvSpPr/>
          <p:nvPr/>
        </p:nvSpPr>
        <p:spPr>
          <a:xfrm>
            <a:off x="394560" y="288720"/>
            <a:ext cx="1139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Trabzon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4" name="Picture 13"/>
          <p:cNvPicPr/>
          <p:nvPr/>
        </p:nvPicPr>
        <p:blipFill>
          <a:blip r:embed="rId3"/>
          <a:stretch/>
        </p:blipFill>
        <p:spPr>
          <a:xfrm>
            <a:off x="4536360" y="139320"/>
            <a:ext cx="4930200" cy="1791720"/>
          </a:xfrm>
          <a:prstGeom prst="rect">
            <a:avLst/>
          </a:prstGeom>
          <a:ln w="0">
            <a:noFill/>
          </a:ln>
        </p:spPr>
      </p:pic>
      <p:sp>
        <p:nvSpPr>
          <p:cNvPr id="315" name="Rectangle 14"/>
          <p:cNvSpPr/>
          <p:nvPr/>
        </p:nvSpPr>
        <p:spPr>
          <a:xfrm>
            <a:off x="1518480" y="135000"/>
            <a:ext cx="385812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41.02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39.65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40.95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39.80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16" name="Picture 15"/>
          <p:cNvPicPr/>
          <p:nvPr/>
        </p:nvPicPr>
        <p:blipFill>
          <a:blip r:embed="rId4"/>
          <a:stretch/>
        </p:blipFill>
        <p:spPr>
          <a:xfrm>
            <a:off x="370440" y="3796560"/>
            <a:ext cx="3639240" cy="2938320"/>
          </a:xfrm>
          <a:prstGeom prst="rect">
            <a:avLst/>
          </a:prstGeom>
          <a:ln w="0">
            <a:noFill/>
          </a:ln>
        </p:spPr>
      </p:pic>
      <p:sp>
        <p:nvSpPr>
          <p:cNvPr id="317" name="Rectangle 16"/>
          <p:cNvSpPr/>
          <p:nvPr/>
        </p:nvSpPr>
        <p:spPr>
          <a:xfrm>
            <a:off x="328680" y="3342240"/>
            <a:ext cx="1002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Manisa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8" name="Picture 17"/>
          <p:cNvPicPr/>
          <p:nvPr/>
        </p:nvPicPr>
        <p:blipFill>
          <a:blip r:embed="rId5"/>
          <a:stretch/>
        </p:blipFill>
        <p:spPr>
          <a:xfrm>
            <a:off x="4122000" y="3796560"/>
            <a:ext cx="5052960" cy="2169720"/>
          </a:xfrm>
          <a:prstGeom prst="rect">
            <a:avLst/>
          </a:prstGeom>
          <a:ln w="0">
            <a:noFill/>
          </a:ln>
        </p:spPr>
      </p:pic>
      <p:sp>
        <p:nvSpPr>
          <p:cNvPr id="319" name="Rectangle 18"/>
          <p:cNvSpPr/>
          <p:nvPr/>
        </p:nvSpPr>
        <p:spPr>
          <a:xfrm>
            <a:off x="1326960" y="3332160"/>
            <a:ext cx="374508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38.67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27.28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38.58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27.49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20" name="Picture 11"/>
          <p:cNvPicPr/>
          <p:nvPr/>
        </p:nvPicPr>
        <p:blipFill>
          <a:blip r:embed="rId6"/>
          <a:stretch/>
        </p:blipFill>
        <p:spPr>
          <a:xfrm>
            <a:off x="4738680" y="1918440"/>
            <a:ext cx="3670560" cy="1747800"/>
          </a:xfrm>
          <a:prstGeom prst="rect">
            <a:avLst/>
          </a:prstGeom>
          <a:ln w="0">
            <a:noFill/>
          </a:ln>
        </p:spPr>
      </p:pic>
      <p:pic>
        <p:nvPicPr>
          <p:cNvPr id="321" name="Picture 12"/>
          <p:cNvPicPr/>
          <p:nvPr/>
        </p:nvPicPr>
        <p:blipFill>
          <a:blip r:embed="rId7"/>
          <a:srcRect r="5345"/>
          <a:stretch/>
        </p:blipFill>
        <p:spPr>
          <a:xfrm>
            <a:off x="8616240" y="5322960"/>
            <a:ext cx="3407400" cy="154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259200" y="691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alibri Light"/>
              </a:rPr>
              <a:t>LCZ class and color scheme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3" name="Picture 3"/>
          <p:cNvPicPr/>
          <p:nvPr/>
        </p:nvPicPr>
        <p:blipFill>
          <a:blip r:embed="rId2"/>
          <a:stretch/>
        </p:blipFill>
        <p:spPr>
          <a:xfrm>
            <a:off x="6415200" y="69120"/>
            <a:ext cx="5517360" cy="6742800"/>
          </a:xfrm>
          <a:prstGeom prst="rect">
            <a:avLst/>
          </a:prstGeom>
          <a:ln w="0">
            <a:noFill/>
          </a:ln>
        </p:spPr>
      </p:pic>
      <p:pic>
        <p:nvPicPr>
          <p:cNvPr id="324" name="Picture 4"/>
          <p:cNvPicPr/>
          <p:nvPr/>
        </p:nvPicPr>
        <p:blipFill>
          <a:blip r:embed="rId3"/>
          <a:srcRect l="22979" t="799" b="2758"/>
          <a:stretch/>
        </p:blipFill>
        <p:spPr>
          <a:xfrm>
            <a:off x="560520" y="1123200"/>
            <a:ext cx="487800" cy="5463000"/>
          </a:xfrm>
          <a:prstGeom prst="rect">
            <a:avLst/>
          </a:prstGeom>
          <a:ln w="0">
            <a:noFill/>
          </a:ln>
        </p:spPr>
      </p:pic>
      <p:sp>
        <p:nvSpPr>
          <p:cNvPr id="325" name="TextBox 5"/>
          <p:cNvSpPr/>
          <p:nvPr/>
        </p:nvSpPr>
        <p:spPr>
          <a:xfrm>
            <a:off x="985320" y="6214320"/>
            <a:ext cx="2177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Dense over 10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6" name="TextBox 6"/>
          <p:cNvSpPr/>
          <p:nvPr/>
        </p:nvSpPr>
        <p:spPr>
          <a:xfrm>
            <a:off x="966600" y="5899320"/>
            <a:ext cx="1782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Dense 3-9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7" name="TextBox 7"/>
          <p:cNvSpPr/>
          <p:nvPr/>
        </p:nvSpPr>
        <p:spPr>
          <a:xfrm>
            <a:off x="979200" y="5560920"/>
            <a:ext cx="1782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Dense 1-3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8" name="TextBox 8"/>
          <p:cNvSpPr/>
          <p:nvPr/>
        </p:nvSpPr>
        <p:spPr>
          <a:xfrm>
            <a:off x="930240" y="5245920"/>
            <a:ext cx="1578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Over 10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TextBox 9"/>
          <p:cNvSpPr/>
          <p:nvPr/>
        </p:nvSpPr>
        <p:spPr>
          <a:xfrm>
            <a:off x="963000" y="4928040"/>
            <a:ext cx="1152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3-9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0" name="TextBox 10"/>
          <p:cNvSpPr/>
          <p:nvPr/>
        </p:nvSpPr>
        <p:spPr>
          <a:xfrm>
            <a:off x="963000" y="4612680"/>
            <a:ext cx="1152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1-3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1" name="TextBox 11"/>
          <p:cNvSpPr/>
          <p:nvPr/>
        </p:nvSpPr>
        <p:spPr>
          <a:xfrm>
            <a:off x="964800" y="4293720"/>
            <a:ext cx="1446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Dense 1 story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2" name="TextBox 12"/>
          <p:cNvSpPr/>
          <p:nvPr/>
        </p:nvSpPr>
        <p:spPr>
          <a:xfrm>
            <a:off x="960120" y="3978360"/>
            <a:ext cx="1704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Large 1-3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3" name="TextBox 13"/>
          <p:cNvSpPr/>
          <p:nvPr/>
        </p:nvSpPr>
        <p:spPr>
          <a:xfrm>
            <a:off x="1014480" y="3346200"/>
            <a:ext cx="1055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Industrial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4" name="TextBox 14"/>
          <p:cNvSpPr/>
          <p:nvPr/>
        </p:nvSpPr>
        <p:spPr>
          <a:xfrm>
            <a:off x="1018080" y="3647160"/>
            <a:ext cx="29242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Buildings in nature land cover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5" name="TextBox 15"/>
          <p:cNvSpPr/>
          <p:nvPr/>
        </p:nvSpPr>
        <p:spPr>
          <a:xfrm>
            <a:off x="1033560" y="3068280"/>
            <a:ext cx="1283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Dense trees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6" name="TextBox 16"/>
          <p:cNvSpPr/>
          <p:nvPr/>
        </p:nvSpPr>
        <p:spPr>
          <a:xfrm>
            <a:off x="1036080" y="2748960"/>
            <a:ext cx="1347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Scatter trees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7" name="TextBox 17"/>
          <p:cNvSpPr/>
          <p:nvPr/>
        </p:nvSpPr>
        <p:spPr>
          <a:xfrm>
            <a:off x="1023120" y="2433960"/>
            <a:ext cx="636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Bush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8" name="TextBox 18"/>
          <p:cNvSpPr/>
          <p:nvPr/>
        </p:nvSpPr>
        <p:spPr>
          <a:xfrm>
            <a:off x="1082160" y="1801440"/>
            <a:ext cx="619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Rock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9" name="TextBox 19"/>
          <p:cNvSpPr/>
          <p:nvPr/>
        </p:nvSpPr>
        <p:spPr>
          <a:xfrm>
            <a:off x="1076400" y="2102400"/>
            <a:ext cx="1177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Low plants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TextBox 20"/>
          <p:cNvSpPr/>
          <p:nvPr/>
        </p:nvSpPr>
        <p:spPr>
          <a:xfrm>
            <a:off x="1082160" y="1150200"/>
            <a:ext cx="75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Water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1" name="TextBox 21"/>
          <p:cNvSpPr/>
          <p:nvPr/>
        </p:nvSpPr>
        <p:spPr>
          <a:xfrm>
            <a:off x="1072800" y="1451160"/>
            <a:ext cx="636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Sand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3"/>
          <p:cNvPicPr/>
          <p:nvPr/>
        </p:nvPicPr>
        <p:blipFill>
          <a:blip r:embed="rId2"/>
          <a:stretch/>
        </p:blipFill>
        <p:spPr>
          <a:xfrm>
            <a:off x="535320" y="3673800"/>
            <a:ext cx="3550320" cy="2892240"/>
          </a:xfrm>
          <a:prstGeom prst="rect">
            <a:avLst/>
          </a:prstGeom>
          <a:ln w="0">
            <a:noFill/>
          </a:ln>
        </p:spPr>
      </p:pic>
      <p:pic>
        <p:nvPicPr>
          <p:cNvPr id="343" name="Picture 4"/>
          <p:cNvPicPr/>
          <p:nvPr/>
        </p:nvPicPr>
        <p:blipFill>
          <a:blip r:embed="rId3"/>
          <a:stretch/>
        </p:blipFill>
        <p:spPr>
          <a:xfrm>
            <a:off x="202320" y="291600"/>
            <a:ext cx="4428000" cy="320436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5"/>
          <p:cNvPicPr/>
          <p:nvPr/>
        </p:nvPicPr>
        <p:blipFill>
          <a:blip r:embed="rId4"/>
          <a:stretch/>
        </p:blipFill>
        <p:spPr>
          <a:xfrm>
            <a:off x="4486320" y="3596040"/>
            <a:ext cx="3427920" cy="286416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6"/>
          <p:cNvPicPr/>
          <p:nvPr/>
        </p:nvPicPr>
        <p:blipFill>
          <a:blip r:embed="rId5"/>
          <a:stretch/>
        </p:blipFill>
        <p:spPr>
          <a:xfrm>
            <a:off x="4826880" y="434520"/>
            <a:ext cx="2703600" cy="299268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7"/>
          <p:cNvPicPr/>
          <p:nvPr/>
        </p:nvPicPr>
        <p:blipFill>
          <a:blip r:embed="rId6"/>
          <a:stretch/>
        </p:blipFill>
        <p:spPr>
          <a:xfrm>
            <a:off x="7727040" y="434520"/>
            <a:ext cx="4315680" cy="290952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8"/>
          <p:cNvPicPr/>
          <p:nvPr/>
        </p:nvPicPr>
        <p:blipFill>
          <a:blip r:embed="rId7"/>
          <a:stretch/>
        </p:blipFill>
        <p:spPr>
          <a:xfrm>
            <a:off x="8314560" y="3596040"/>
            <a:ext cx="3672720" cy="3047760"/>
          </a:xfrm>
          <a:prstGeom prst="rect">
            <a:avLst/>
          </a:prstGeom>
          <a:ln w="0">
            <a:noFill/>
          </a:ln>
        </p:spPr>
      </p:pic>
      <p:sp>
        <p:nvSpPr>
          <p:cNvPr id="348" name="Rectangle 9"/>
          <p:cNvSpPr/>
          <p:nvPr/>
        </p:nvSpPr>
        <p:spPr>
          <a:xfrm>
            <a:off x="174240" y="1944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Cairo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9" name="Rectangle 10"/>
          <p:cNvSpPr/>
          <p:nvPr/>
        </p:nvSpPr>
        <p:spPr>
          <a:xfrm>
            <a:off x="4798440" y="10692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Johannesburg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0" name="Rectangle 11"/>
          <p:cNvSpPr/>
          <p:nvPr/>
        </p:nvSpPr>
        <p:spPr>
          <a:xfrm>
            <a:off x="7914240" y="123840"/>
            <a:ext cx="817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Adana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1"/>
          <p:cNvPicPr/>
          <p:nvPr/>
        </p:nvPicPr>
        <p:blipFill>
          <a:blip r:embed="rId2"/>
          <a:stretch/>
        </p:blipFill>
        <p:spPr>
          <a:xfrm>
            <a:off x="280080" y="953640"/>
            <a:ext cx="3296520" cy="1855800"/>
          </a:xfrm>
          <a:prstGeom prst="rect">
            <a:avLst/>
          </a:prstGeom>
          <a:ln w="0">
            <a:noFill/>
          </a:ln>
        </p:spPr>
      </p:pic>
      <p:pic>
        <p:nvPicPr>
          <p:cNvPr id="352" name="Picture 2"/>
          <p:cNvPicPr/>
          <p:nvPr/>
        </p:nvPicPr>
        <p:blipFill>
          <a:blip r:embed="rId3"/>
          <a:stretch/>
        </p:blipFill>
        <p:spPr>
          <a:xfrm>
            <a:off x="343440" y="3325320"/>
            <a:ext cx="3435840" cy="2844720"/>
          </a:xfrm>
          <a:prstGeom prst="rect">
            <a:avLst/>
          </a:prstGeom>
          <a:ln w="0">
            <a:noFill/>
          </a:ln>
        </p:spPr>
      </p:pic>
      <p:pic>
        <p:nvPicPr>
          <p:cNvPr id="353" name="Picture 3"/>
          <p:cNvPicPr/>
          <p:nvPr/>
        </p:nvPicPr>
        <p:blipFill>
          <a:blip r:embed="rId4"/>
          <a:stretch/>
        </p:blipFill>
        <p:spPr>
          <a:xfrm>
            <a:off x="3779640" y="1007640"/>
            <a:ext cx="3670560" cy="1747800"/>
          </a:xfrm>
          <a:prstGeom prst="rect">
            <a:avLst/>
          </a:prstGeom>
          <a:ln w="0">
            <a:noFill/>
          </a:ln>
        </p:spPr>
      </p:pic>
      <p:pic>
        <p:nvPicPr>
          <p:cNvPr id="354" name="Picture 4"/>
          <p:cNvPicPr/>
          <p:nvPr/>
        </p:nvPicPr>
        <p:blipFill>
          <a:blip r:embed="rId5"/>
          <a:stretch/>
        </p:blipFill>
        <p:spPr>
          <a:xfrm>
            <a:off x="3810240" y="3325320"/>
            <a:ext cx="3457800" cy="2844720"/>
          </a:xfrm>
          <a:prstGeom prst="rect">
            <a:avLst/>
          </a:prstGeom>
          <a:ln w="0">
            <a:noFill/>
          </a:ln>
        </p:spPr>
      </p:pic>
      <p:pic>
        <p:nvPicPr>
          <p:cNvPr id="355" name="Picture 5"/>
          <p:cNvPicPr/>
          <p:nvPr/>
        </p:nvPicPr>
        <p:blipFill>
          <a:blip r:embed="rId6"/>
          <a:srcRect r="5345"/>
          <a:stretch/>
        </p:blipFill>
        <p:spPr>
          <a:xfrm>
            <a:off x="7582680" y="848160"/>
            <a:ext cx="4550760" cy="2066040"/>
          </a:xfrm>
          <a:prstGeom prst="rect">
            <a:avLst/>
          </a:prstGeom>
          <a:ln w="0">
            <a:noFill/>
          </a:ln>
        </p:spPr>
      </p:pic>
      <p:pic>
        <p:nvPicPr>
          <p:cNvPr id="356" name="Picture 6"/>
          <p:cNvPicPr/>
          <p:nvPr/>
        </p:nvPicPr>
        <p:blipFill>
          <a:blip r:embed="rId7"/>
          <a:stretch/>
        </p:blipFill>
        <p:spPr>
          <a:xfrm>
            <a:off x="7668360" y="3256920"/>
            <a:ext cx="3715560" cy="3135600"/>
          </a:xfrm>
          <a:prstGeom prst="rect">
            <a:avLst/>
          </a:prstGeom>
          <a:ln w="0">
            <a:noFill/>
          </a:ln>
        </p:spPr>
      </p:pic>
      <p:sp>
        <p:nvSpPr>
          <p:cNvPr id="357" name="Rectangle 7"/>
          <p:cNvSpPr/>
          <p:nvPr/>
        </p:nvSpPr>
        <p:spPr>
          <a:xfrm>
            <a:off x="343440" y="511200"/>
            <a:ext cx="6908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Ordu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8" name="Rectangle 8"/>
          <p:cNvSpPr/>
          <p:nvPr/>
        </p:nvSpPr>
        <p:spPr>
          <a:xfrm>
            <a:off x="3846960" y="511200"/>
            <a:ext cx="1139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Trabzon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9" name="Rectangle 9"/>
          <p:cNvSpPr/>
          <p:nvPr/>
        </p:nvSpPr>
        <p:spPr>
          <a:xfrm>
            <a:off x="7770240" y="511200"/>
            <a:ext cx="1002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Manisa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2"/>
          <p:cNvPicPr/>
          <p:nvPr/>
        </p:nvPicPr>
        <p:blipFill>
          <a:blip r:embed="rId2"/>
          <a:stretch/>
        </p:blipFill>
        <p:spPr>
          <a:xfrm>
            <a:off x="7530120" y="1218240"/>
            <a:ext cx="4395240" cy="3989160"/>
          </a:xfrm>
          <a:prstGeom prst="rect">
            <a:avLst/>
          </a:prstGeom>
          <a:ln w="0">
            <a:noFill/>
          </a:ln>
        </p:spPr>
      </p:pic>
      <p:pic>
        <p:nvPicPr>
          <p:cNvPr id="361" name="Picture 3"/>
          <p:cNvPicPr/>
          <p:nvPr/>
        </p:nvPicPr>
        <p:blipFill>
          <a:blip r:embed="rId3"/>
          <a:stretch/>
        </p:blipFill>
        <p:spPr>
          <a:xfrm>
            <a:off x="3394440" y="4215240"/>
            <a:ext cx="3905280" cy="264240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V0: polygon based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3" name="Picture 1"/>
          <p:cNvPicPr/>
          <p:nvPr/>
        </p:nvPicPr>
        <p:blipFill>
          <a:blip r:embed="rId4"/>
          <a:stretch/>
        </p:blipFill>
        <p:spPr>
          <a:xfrm>
            <a:off x="769680" y="1440720"/>
            <a:ext cx="4236120" cy="3057120"/>
          </a:xfrm>
          <a:prstGeom prst="rect">
            <a:avLst/>
          </a:prstGeom>
          <a:ln w="0">
            <a:noFill/>
          </a:ln>
        </p:spPr>
      </p:pic>
      <p:sp>
        <p:nvSpPr>
          <p:cNvPr id="364" name="Rectangle 6"/>
          <p:cNvSpPr/>
          <p:nvPr/>
        </p:nvSpPr>
        <p:spPr>
          <a:xfrm>
            <a:off x="875160" y="146556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Cairo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5" name="Rectangle 7"/>
          <p:cNvSpPr/>
          <p:nvPr/>
        </p:nvSpPr>
        <p:spPr>
          <a:xfrm>
            <a:off x="7469280" y="102780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Johannesburg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6" name="Rectangle 8"/>
          <p:cNvSpPr/>
          <p:nvPr/>
        </p:nvSpPr>
        <p:spPr>
          <a:xfrm>
            <a:off x="3394440" y="4396680"/>
            <a:ext cx="817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Adana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V1: gridded map with no time variance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8" name="Picture 2"/>
          <p:cNvPicPr/>
          <p:nvPr/>
        </p:nvPicPr>
        <p:blipFill>
          <a:blip r:embed="rId2"/>
          <a:stretch/>
        </p:blipFill>
        <p:spPr>
          <a:xfrm>
            <a:off x="273240" y="4166640"/>
            <a:ext cx="3559320" cy="2599200"/>
          </a:xfrm>
          <a:prstGeom prst="rect">
            <a:avLst/>
          </a:prstGeom>
          <a:ln w="0">
            <a:noFill/>
          </a:ln>
        </p:spPr>
      </p:pic>
      <p:sp>
        <p:nvSpPr>
          <p:cNvPr id="369" name="Rectangle 3"/>
          <p:cNvSpPr/>
          <p:nvPr/>
        </p:nvSpPr>
        <p:spPr>
          <a:xfrm>
            <a:off x="754560" y="1629720"/>
            <a:ext cx="9882720" cy="200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Add polygon layers, such as administrative division, buildings, …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Add raster layers, such as LCZ, night light, …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Bind data to polygons layers, such as population, area, …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Rasterize the polygon layers (polygon -&gt; raster)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Unify the resolution for all the raster layers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Calculate emission raster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Make output dataset and visualization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0" name="TextBox 4"/>
          <p:cNvSpPr/>
          <p:nvPr/>
        </p:nvSpPr>
        <p:spPr>
          <a:xfrm>
            <a:off x="424080" y="3865680"/>
            <a:ext cx="2099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Polygon layers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1" name="Picture 5"/>
          <p:cNvPicPr/>
          <p:nvPr/>
        </p:nvPicPr>
        <p:blipFill>
          <a:blip r:embed="rId3"/>
          <a:stretch/>
        </p:blipFill>
        <p:spPr>
          <a:xfrm>
            <a:off x="4055040" y="3930120"/>
            <a:ext cx="3863160" cy="28616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6"/>
          <p:cNvSpPr/>
          <p:nvPr/>
        </p:nvSpPr>
        <p:spPr>
          <a:xfrm>
            <a:off x="4248000" y="3745440"/>
            <a:ext cx="3334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Polygon + raster layers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3" name="Picture 7"/>
          <p:cNvPicPr/>
          <p:nvPr/>
        </p:nvPicPr>
        <p:blipFill>
          <a:blip r:embed="rId4"/>
          <a:stretch/>
        </p:blipFill>
        <p:spPr>
          <a:xfrm>
            <a:off x="7835760" y="2861280"/>
            <a:ext cx="2963520" cy="2392920"/>
          </a:xfrm>
          <a:prstGeom prst="rect">
            <a:avLst/>
          </a:prstGeom>
          <a:ln w="0">
            <a:noFill/>
          </a:ln>
        </p:spPr>
      </p:pic>
      <p:sp>
        <p:nvSpPr>
          <p:cNvPr id="374" name="Rectangle 8"/>
          <p:cNvSpPr/>
          <p:nvPr/>
        </p:nvSpPr>
        <p:spPr>
          <a:xfrm>
            <a:off x="8043840" y="2524320"/>
            <a:ext cx="1414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Rasterize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5" name="Picture 9"/>
          <p:cNvPicPr/>
          <p:nvPr/>
        </p:nvPicPr>
        <p:blipFill>
          <a:blip r:embed="rId5"/>
          <a:stretch/>
        </p:blipFill>
        <p:spPr>
          <a:xfrm>
            <a:off x="9432000" y="4299480"/>
            <a:ext cx="2650320" cy="2332800"/>
          </a:xfrm>
          <a:prstGeom prst="rect">
            <a:avLst/>
          </a:prstGeom>
          <a:ln w="0">
            <a:noFill/>
          </a:ln>
        </p:spPr>
      </p:pic>
      <p:sp>
        <p:nvSpPr>
          <p:cNvPr id="376" name="Rectangle 10"/>
          <p:cNvSpPr/>
          <p:nvPr/>
        </p:nvSpPr>
        <p:spPr>
          <a:xfrm>
            <a:off x="7910280" y="5100480"/>
            <a:ext cx="15663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Building area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77" name="Rectangle 11"/>
          <p:cNvSpPr/>
          <p:nvPr/>
        </p:nvSpPr>
        <p:spPr>
          <a:xfrm>
            <a:off x="9376200" y="6499800"/>
            <a:ext cx="18864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Building density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2"/>
          <p:cNvPicPr/>
          <p:nvPr/>
        </p:nvPicPr>
        <p:blipFill>
          <a:blip r:embed="rId2"/>
          <a:stretch/>
        </p:blipFill>
        <p:spPr>
          <a:xfrm>
            <a:off x="6885720" y="173880"/>
            <a:ext cx="5195880" cy="4256280"/>
          </a:xfrm>
          <a:prstGeom prst="rect">
            <a:avLst/>
          </a:prstGeom>
          <a:ln w="0">
            <a:noFill/>
          </a:ln>
        </p:spPr>
      </p:pic>
      <p:pic>
        <p:nvPicPr>
          <p:cNvPr id="379" name="Picture 3"/>
          <p:cNvPicPr/>
          <p:nvPr/>
        </p:nvPicPr>
        <p:blipFill>
          <a:blip r:embed="rId3"/>
          <a:stretch/>
        </p:blipFill>
        <p:spPr>
          <a:xfrm>
            <a:off x="615600" y="240480"/>
            <a:ext cx="4812840" cy="3987000"/>
          </a:xfrm>
          <a:prstGeom prst="rect">
            <a:avLst/>
          </a:prstGeom>
          <a:ln w="0">
            <a:noFill/>
          </a:ln>
        </p:spPr>
      </p:pic>
      <p:sp>
        <p:nvSpPr>
          <p:cNvPr id="380" name="Rectangle 4"/>
          <p:cNvSpPr/>
          <p:nvPr/>
        </p:nvSpPr>
        <p:spPr>
          <a:xfrm>
            <a:off x="550080" y="5474160"/>
            <a:ext cx="8000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Simple emission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 = (density + area*lcz_height)* population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1" name="Rectangle 5"/>
          <p:cNvSpPr/>
          <p:nvPr/>
        </p:nvSpPr>
        <p:spPr>
          <a:xfrm>
            <a:off x="3970080" y="4430520"/>
            <a:ext cx="1409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100*100 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2" name="Rectangle 6"/>
          <p:cNvSpPr/>
          <p:nvPr/>
        </p:nvSpPr>
        <p:spPr>
          <a:xfrm>
            <a:off x="10340280" y="4430520"/>
            <a:ext cx="1409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500*500 m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1"/>
          <p:cNvPicPr/>
          <p:nvPr/>
        </p:nvPicPr>
        <p:blipFill>
          <a:blip r:embed="rId2"/>
          <a:stretch/>
        </p:blipFill>
        <p:spPr>
          <a:xfrm>
            <a:off x="443520" y="0"/>
            <a:ext cx="3892680" cy="2480760"/>
          </a:xfrm>
          <a:prstGeom prst="rect">
            <a:avLst/>
          </a:prstGeom>
          <a:ln w="0">
            <a:noFill/>
          </a:ln>
        </p:spPr>
      </p:pic>
      <p:pic>
        <p:nvPicPr>
          <p:cNvPr id="384" name="Picture 5"/>
          <p:cNvPicPr/>
          <p:nvPr/>
        </p:nvPicPr>
        <p:blipFill>
          <a:blip r:embed="rId3"/>
          <a:stretch/>
        </p:blipFill>
        <p:spPr>
          <a:xfrm>
            <a:off x="4611240" y="173880"/>
            <a:ext cx="3521520" cy="4148640"/>
          </a:xfrm>
          <a:prstGeom prst="rect">
            <a:avLst/>
          </a:prstGeom>
          <a:ln w="0">
            <a:noFill/>
          </a:ln>
        </p:spPr>
      </p:pic>
      <p:pic>
        <p:nvPicPr>
          <p:cNvPr id="385" name="Picture 3"/>
          <p:cNvPicPr/>
          <p:nvPr/>
        </p:nvPicPr>
        <p:blipFill>
          <a:blip r:embed="rId4"/>
          <a:stretch/>
        </p:blipFill>
        <p:spPr>
          <a:xfrm>
            <a:off x="443520" y="2316240"/>
            <a:ext cx="3897720" cy="2133000"/>
          </a:xfrm>
          <a:prstGeom prst="rect">
            <a:avLst/>
          </a:prstGeom>
          <a:ln w="0">
            <a:noFill/>
          </a:ln>
        </p:spPr>
      </p:pic>
      <p:pic>
        <p:nvPicPr>
          <p:cNvPr id="386" name="Picture 2"/>
          <p:cNvPicPr/>
          <p:nvPr/>
        </p:nvPicPr>
        <p:blipFill>
          <a:blip r:embed="rId5"/>
          <a:stretch/>
        </p:blipFill>
        <p:spPr>
          <a:xfrm>
            <a:off x="219600" y="4058280"/>
            <a:ext cx="4345920" cy="279936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4"/>
          <p:cNvPicPr/>
          <p:nvPr/>
        </p:nvPicPr>
        <p:blipFill>
          <a:blip r:embed="rId6"/>
          <a:stretch/>
        </p:blipFill>
        <p:spPr>
          <a:xfrm>
            <a:off x="8065440" y="3429000"/>
            <a:ext cx="4017960" cy="3300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1"/>
          <p:cNvPicPr/>
          <p:nvPr/>
        </p:nvPicPr>
        <p:blipFill>
          <a:blip r:embed="rId2"/>
          <a:srcRect l="6082" t="5742" r="13494" b="7429"/>
          <a:stretch/>
        </p:blipFill>
        <p:spPr>
          <a:xfrm>
            <a:off x="3972600" y="3543120"/>
            <a:ext cx="3386520" cy="3029040"/>
          </a:xfrm>
          <a:prstGeom prst="rect">
            <a:avLst/>
          </a:prstGeom>
          <a:ln w="0">
            <a:noFill/>
          </a:ln>
        </p:spPr>
      </p:pic>
      <p:sp>
        <p:nvSpPr>
          <p:cNvPr id="389" name="Rectangle 2"/>
          <p:cNvSpPr/>
          <p:nvPr/>
        </p:nvSpPr>
        <p:spPr>
          <a:xfrm>
            <a:off x="235080" y="345744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Cairo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0" name="Rectangle 3"/>
          <p:cNvSpPr/>
          <p:nvPr/>
        </p:nvSpPr>
        <p:spPr>
          <a:xfrm>
            <a:off x="258840" y="5868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Johannesburg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Rectangle 4"/>
          <p:cNvSpPr/>
          <p:nvPr/>
        </p:nvSpPr>
        <p:spPr>
          <a:xfrm>
            <a:off x="2999880" y="58680"/>
            <a:ext cx="817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Adana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2" name="Rectangle 5"/>
          <p:cNvSpPr/>
          <p:nvPr/>
        </p:nvSpPr>
        <p:spPr>
          <a:xfrm>
            <a:off x="3972600" y="3189240"/>
            <a:ext cx="6908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Ordu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3" name="Rectangle 6"/>
          <p:cNvSpPr/>
          <p:nvPr/>
        </p:nvSpPr>
        <p:spPr>
          <a:xfrm>
            <a:off x="7676640" y="58680"/>
            <a:ext cx="1139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Trabzon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4" name="Rectangle 7"/>
          <p:cNvSpPr/>
          <p:nvPr/>
        </p:nvSpPr>
        <p:spPr>
          <a:xfrm>
            <a:off x="7659720" y="2319480"/>
            <a:ext cx="1002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Manisa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5" name="Picture 8"/>
          <p:cNvPicPr/>
          <p:nvPr/>
        </p:nvPicPr>
        <p:blipFill>
          <a:blip r:embed="rId3"/>
          <a:srcRect l="8905" t="10710" r="3720" b="17058"/>
          <a:stretch/>
        </p:blipFill>
        <p:spPr>
          <a:xfrm>
            <a:off x="7688880" y="2725920"/>
            <a:ext cx="4179240" cy="2201760"/>
          </a:xfrm>
          <a:prstGeom prst="rect">
            <a:avLst/>
          </a:prstGeom>
          <a:ln w="0">
            <a:noFill/>
          </a:ln>
        </p:spPr>
      </p:pic>
      <p:pic>
        <p:nvPicPr>
          <p:cNvPr id="396" name="Picture 9"/>
          <p:cNvPicPr/>
          <p:nvPr/>
        </p:nvPicPr>
        <p:blipFill>
          <a:blip r:embed="rId4"/>
          <a:srcRect l="13031" t="3832" r="4755" b="6249"/>
          <a:stretch/>
        </p:blipFill>
        <p:spPr>
          <a:xfrm>
            <a:off x="323640" y="428040"/>
            <a:ext cx="2351160" cy="3029040"/>
          </a:xfrm>
          <a:prstGeom prst="rect">
            <a:avLst/>
          </a:prstGeom>
          <a:ln w="0">
            <a:noFill/>
          </a:ln>
        </p:spPr>
      </p:pic>
      <p:pic>
        <p:nvPicPr>
          <p:cNvPr id="397" name="Picture 10"/>
          <p:cNvPicPr/>
          <p:nvPr/>
        </p:nvPicPr>
        <p:blipFill>
          <a:blip r:embed="rId5"/>
          <a:srcRect l="8408" t="10627" r="3751" b="17452"/>
          <a:stretch/>
        </p:blipFill>
        <p:spPr>
          <a:xfrm>
            <a:off x="7711200" y="428040"/>
            <a:ext cx="4179240" cy="1872360"/>
          </a:xfrm>
          <a:prstGeom prst="rect">
            <a:avLst/>
          </a:prstGeom>
          <a:ln w="0">
            <a:noFill/>
          </a:ln>
        </p:spPr>
      </p:pic>
      <p:pic>
        <p:nvPicPr>
          <p:cNvPr id="398" name="Picture 11"/>
          <p:cNvPicPr/>
          <p:nvPr/>
        </p:nvPicPr>
        <p:blipFill>
          <a:blip r:embed="rId6"/>
          <a:srcRect l="9406" t="10184" r="3692" b="10941"/>
          <a:stretch/>
        </p:blipFill>
        <p:spPr>
          <a:xfrm>
            <a:off x="2999880" y="428040"/>
            <a:ext cx="4452120" cy="2602800"/>
          </a:xfrm>
          <a:prstGeom prst="rect">
            <a:avLst/>
          </a:prstGeom>
          <a:ln w="0">
            <a:noFill/>
          </a:ln>
        </p:spPr>
      </p:pic>
      <p:pic>
        <p:nvPicPr>
          <p:cNvPr id="399" name="Picture 12"/>
          <p:cNvPicPr/>
          <p:nvPr/>
        </p:nvPicPr>
        <p:blipFill>
          <a:blip r:embed="rId7"/>
          <a:srcRect l="8205" t="5635" r="4798" b="8551"/>
          <a:stretch/>
        </p:blipFill>
        <p:spPr>
          <a:xfrm>
            <a:off x="319680" y="3826800"/>
            <a:ext cx="3387960" cy="2745720"/>
          </a:xfrm>
          <a:prstGeom prst="rect">
            <a:avLst/>
          </a:prstGeom>
          <a:ln w="0">
            <a:noFill/>
          </a:ln>
        </p:spPr>
      </p:pic>
      <p:sp>
        <p:nvSpPr>
          <p:cNvPr id="400" name="TextBox 13"/>
          <p:cNvSpPr/>
          <p:nvPr/>
        </p:nvSpPr>
        <p:spPr>
          <a:xfrm>
            <a:off x="7587720" y="5557320"/>
            <a:ext cx="4381200" cy="100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The figures show the estimated emission weights for each grid, not final emissions. </a:t>
            </a:r>
            <a:endParaRPr lang="en-US" sz="12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The light spots in small cities does not indicate a higher emission.</a:t>
            </a:r>
            <a:endParaRPr lang="en-US" sz="12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The lighter grids indicate larger emission weights.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01" name="Rectangle 14"/>
          <p:cNvSpPr/>
          <p:nvPr/>
        </p:nvSpPr>
        <p:spPr>
          <a:xfrm>
            <a:off x="7587720" y="4972320"/>
            <a:ext cx="438120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1080"/>
                </a:solidFill>
                <a:latin typeface="Consolas"/>
              </a:rPr>
              <a:t>Simple emission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= (density + area*lcz_height)* population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33"/>
          <p:cNvGrpSpPr/>
          <p:nvPr/>
        </p:nvGrpSpPr>
        <p:grpSpPr>
          <a:xfrm>
            <a:off x="3070440" y="3813840"/>
            <a:ext cx="3292560" cy="2591280"/>
            <a:chOff x="3070440" y="3813840"/>
            <a:chExt cx="3292560" cy="2591280"/>
          </a:xfrm>
        </p:grpSpPr>
        <p:sp>
          <p:nvSpPr>
            <p:cNvPr id="403" name="Rectangle 3"/>
            <p:cNvSpPr/>
            <p:nvPr/>
          </p:nvSpPr>
          <p:spPr>
            <a:xfrm>
              <a:off x="3070440" y="3817080"/>
              <a:ext cx="3292560" cy="258804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4" name="Rectangle 18"/>
            <p:cNvSpPr/>
            <p:nvPr/>
          </p:nvSpPr>
          <p:spPr>
            <a:xfrm>
              <a:off x="3075120" y="3813840"/>
              <a:ext cx="31208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2F2F2"/>
                  </a:solidFill>
                  <a:latin typeface="Calibri"/>
                </a:rPr>
                <a:t>Total Emissions need to be assigned</a:t>
              </a:r>
              <a:endParaRPr lang="en-US" sz="1600" b="0" strike="noStrike" spc="-1">
                <a:latin typeface="Arial"/>
              </a:endParaRPr>
            </a:p>
          </p:txBody>
        </p:sp>
        <p:grpSp>
          <p:nvGrpSpPr>
            <p:cNvPr id="405" name="Group 20"/>
            <p:cNvGrpSpPr/>
            <p:nvPr/>
          </p:nvGrpSpPr>
          <p:grpSpPr>
            <a:xfrm>
              <a:off x="3237120" y="4229640"/>
              <a:ext cx="2907000" cy="1946880"/>
              <a:chOff x="3237120" y="4229640"/>
              <a:chExt cx="2907000" cy="1946880"/>
            </a:xfrm>
          </p:grpSpPr>
          <p:sp>
            <p:nvSpPr>
              <p:cNvPr id="406" name="Rectangle 5"/>
              <p:cNvSpPr/>
              <p:nvPr/>
            </p:nvSpPr>
            <p:spPr>
              <a:xfrm>
                <a:off x="3237120" y="4229640"/>
                <a:ext cx="2907000" cy="194688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407" name="Rectangle 19"/>
              <p:cNvSpPr/>
              <p:nvPr/>
            </p:nvSpPr>
            <p:spPr>
              <a:xfrm>
                <a:off x="3246480" y="4229640"/>
                <a:ext cx="146736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2F2F2"/>
                    </a:solidFill>
                    <a:latin typeface="Calibri"/>
                  </a:rPr>
                  <a:t>Emission Factor</a:t>
                </a:r>
                <a:endParaRPr lang="en-US" sz="1600" b="0" strike="noStrike" spc="-1">
                  <a:latin typeface="Arial"/>
                </a:endParaRPr>
              </a:p>
            </p:txBody>
          </p:sp>
        </p:grpSp>
        <p:sp>
          <p:nvSpPr>
            <p:cNvPr id="408" name="Rectangle 9"/>
            <p:cNvSpPr/>
            <p:nvPr/>
          </p:nvSpPr>
          <p:spPr>
            <a:xfrm>
              <a:off x="3425760" y="4645440"/>
              <a:ext cx="1116720" cy="5547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FFFFFF"/>
                  </a:solidFill>
                  <a:latin typeface="Calibri"/>
                </a:rPr>
                <a:t>Heating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09" name="Rectangle 10"/>
            <p:cNvSpPr/>
            <p:nvPr/>
          </p:nvSpPr>
          <p:spPr>
            <a:xfrm>
              <a:off x="3425760" y="5357160"/>
              <a:ext cx="1116720" cy="5547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FFFFFF"/>
                  </a:solidFill>
                  <a:latin typeface="Calibri"/>
                </a:rPr>
                <a:t>Electricity Usage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10" name="Rectangle 12"/>
            <p:cNvSpPr/>
            <p:nvPr/>
          </p:nvSpPr>
          <p:spPr>
            <a:xfrm>
              <a:off x="4740120" y="5357160"/>
              <a:ext cx="1116720" cy="5547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FFFFFF"/>
                  </a:solidFill>
                  <a:latin typeface="Calibri"/>
                </a:rPr>
                <a:t>Miscellaneous</a:t>
              </a:r>
              <a:endParaRPr lang="en-US" sz="1200" b="0" strike="noStrike" spc="-1">
                <a:latin typeface="Arial"/>
              </a:endParaRPr>
            </a:p>
          </p:txBody>
        </p:sp>
      </p:grpSp>
      <p:grpSp>
        <p:nvGrpSpPr>
          <p:cNvPr id="411" name="Group 32"/>
          <p:cNvGrpSpPr/>
          <p:nvPr/>
        </p:nvGrpSpPr>
        <p:grpSpPr>
          <a:xfrm>
            <a:off x="176760" y="3571560"/>
            <a:ext cx="2481840" cy="3166920"/>
            <a:chOff x="176760" y="3571560"/>
            <a:chExt cx="2481840" cy="3166920"/>
          </a:xfrm>
        </p:grpSpPr>
        <p:sp>
          <p:nvSpPr>
            <p:cNvPr id="412" name="Rectangle 24"/>
            <p:cNvSpPr/>
            <p:nvPr/>
          </p:nvSpPr>
          <p:spPr>
            <a:xfrm>
              <a:off x="176760" y="3571560"/>
              <a:ext cx="2481840" cy="316692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" name="TextBox 25"/>
            <p:cNvSpPr/>
            <p:nvPr/>
          </p:nvSpPr>
          <p:spPr>
            <a:xfrm>
              <a:off x="189360" y="3605400"/>
              <a:ext cx="16290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2F2F2"/>
                  </a:solidFill>
                  <a:latin typeface="Calibri"/>
                </a:rPr>
                <a:t>Activity Estimator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414" name="Rectangle 26"/>
            <p:cNvSpPr/>
            <p:nvPr/>
          </p:nvSpPr>
          <p:spPr>
            <a:xfrm>
              <a:off x="461160" y="4090320"/>
              <a:ext cx="1950840" cy="6156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</a:rPr>
                <a:t>Naïve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</a:rPr>
                <a:t>f(pop, type)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5" name="Rectangle 27"/>
            <p:cNvSpPr/>
            <p:nvPr/>
          </p:nvSpPr>
          <p:spPr>
            <a:xfrm>
              <a:off x="461160" y="4842720"/>
              <a:ext cx="1950840" cy="6156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Satellite light image</a:t>
              </a:r>
              <a:endParaRPr lang="en-US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f(pop, type, light)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416" name="Rectangle 28"/>
            <p:cNvSpPr/>
            <p:nvPr/>
          </p:nvSpPr>
          <p:spPr>
            <a:xfrm>
              <a:off x="461160" y="5595120"/>
              <a:ext cx="1950840" cy="95724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</a:rPr>
                <a:t>Based on other data source, TomTom, …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17" name="Group 38"/>
          <p:cNvGrpSpPr/>
          <p:nvPr/>
        </p:nvGrpSpPr>
        <p:grpSpPr>
          <a:xfrm>
            <a:off x="6820920" y="3817080"/>
            <a:ext cx="2685240" cy="2588040"/>
            <a:chOff x="6820920" y="3817080"/>
            <a:chExt cx="2685240" cy="2588040"/>
          </a:xfrm>
        </p:grpSpPr>
        <p:grpSp>
          <p:nvGrpSpPr>
            <p:cNvPr id="418" name="Group 23"/>
            <p:cNvGrpSpPr/>
            <p:nvPr/>
          </p:nvGrpSpPr>
          <p:grpSpPr>
            <a:xfrm>
              <a:off x="6820920" y="3817080"/>
              <a:ext cx="2685240" cy="2588040"/>
              <a:chOff x="6820920" y="3817080"/>
              <a:chExt cx="2685240" cy="2588040"/>
            </a:xfrm>
          </p:grpSpPr>
          <p:sp>
            <p:nvSpPr>
              <p:cNvPr id="419" name="Rectangle 21"/>
              <p:cNvSpPr/>
              <p:nvPr/>
            </p:nvSpPr>
            <p:spPr>
              <a:xfrm>
                <a:off x="6820920" y="3817080"/>
                <a:ext cx="2685240" cy="2588040"/>
              </a:xfrm>
              <a:prstGeom prst="rect">
                <a:avLst/>
              </a:prstGeom>
              <a:solidFill>
                <a:srgbClr val="4472C4"/>
              </a:solidFill>
              <a:ln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0" name="Rectangle 22"/>
              <p:cNvSpPr/>
              <p:nvPr/>
            </p:nvSpPr>
            <p:spPr>
              <a:xfrm>
                <a:off x="6825600" y="3825000"/>
                <a:ext cx="176616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2F2F2"/>
                    </a:solidFill>
                    <a:latin typeface="Calibri"/>
                  </a:rPr>
                  <a:t>Emission Multiplier</a:t>
                </a:r>
                <a:endParaRPr lang="en-US" sz="1600" b="0" strike="noStrike" spc="-1">
                  <a:latin typeface="Arial"/>
                </a:endParaRPr>
              </a:p>
            </p:txBody>
          </p:sp>
        </p:grpSp>
        <p:sp>
          <p:nvSpPr>
            <p:cNvPr id="421" name="Rectangle 4"/>
            <p:cNvSpPr/>
            <p:nvPr/>
          </p:nvSpPr>
          <p:spPr>
            <a:xfrm>
              <a:off x="7161480" y="4265280"/>
              <a:ext cx="1950840" cy="5547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Population Density</a:t>
              </a:r>
              <a:endParaRPr lang="en-US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f(area, floors, type)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422" name="Rectangle 8"/>
            <p:cNvSpPr/>
            <p:nvPr/>
          </p:nvSpPr>
          <p:spPr>
            <a:xfrm>
              <a:off x="7161480" y="4991040"/>
              <a:ext cx="1950840" cy="5547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</a:rPr>
                <a:t>Building Type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23" name="Rectangle 37"/>
            <p:cNvSpPr/>
            <p:nvPr/>
          </p:nvSpPr>
          <p:spPr>
            <a:xfrm>
              <a:off x="7161480" y="5716800"/>
              <a:ext cx="1950840" cy="5547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</a:rPr>
                <a:t>Activities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24" name="Group 42"/>
          <p:cNvGrpSpPr/>
          <p:nvPr/>
        </p:nvGrpSpPr>
        <p:grpSpPr>
          <a:xfrm>
            <a:off x="10090440" y="4111200"/>
            <a:ext cx="2009880" cy="1980720"/>
            <a:chOff x="10090440" y="4111200"/>
            <a:chExt cx="2009880" cy="1980720"/>
          </a:xfrm>
        </p:grpSpPr>
        <p:grpSp>
          <p:nvGrpSpPr>
            <p:cNvPr id="425" name="Group 41"/>
            <p:cNvGrpSpPr/>
            <p:nvPr/>
          </p:nvGrpSpPr>
          <p:grpSpPr>
            <a:xfrm>
              <a:off x="10090440" y="4129200"/>
              <a:ext cx="2009880" cy="1962720"/>
              <a:chOff x="10090440" y="4129200"/>
              <a:chExt cx="2009880" cy="1962720"/>
            </a:xfrm>
          </p:grpSpPr>
          <p:sp>
            <p:nvSpPr>
              <p:cNvPr id="426" name="Rectangle 39"/>
              <p:cNvSpPr/>
              <p:nvPr/>
            </p:nvSpPr>
            <p:spPr>
              <a:xfrm>
                <a:off x="10090440" y="4129200"/>
                <a:ext cx="2009880" cy="1962720"/>
              </a:xfrm>
              <a:prstGeom prst="rect">
                <a:avLst/>
              </a:prstGeom>
              <a:solidFill>
                <a:srgbClr val="4472C4"/>
              </a:solidFill>
              <a:ln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7" name="Rectangle 6"/>
              <p:cNvSpPr/>
              <p:nvPr/>
            </p:nvSpPr>
            <p:spPr>
              <a:xfrm>
                <a:off x="10454760" y="4551840"/>
                <a:ext cx="1303560" cy="55476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bri"/>
                  </a:rPr>
                  <a:t>Street Level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428" name="Rectangle 7"/>
              <p:cNvSpPr/>
              <p:nvPr/>
            </p:nvSpPr>
            <p:spPr>
              <a:xfrm>
                <a:off x="10461240" y="5310000"/>
                <a:ext cx="1303560" cy="55476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bri"/>
                  </a:rPr>
                  <a:t>Map Grid</a:t>
                </a:r>
                <a:endParaRPr lang="en-US" sz="1800" b="0" strike="noStrike" spc="-1">
                  <a:latin typeface="Arial"/>
                </a:endParaRPr>
              </a:p>
            </p:txBody>
          </p:sp>
        </p:grpSp>
        <p:sp>
          <p:nvSpPr>
            <p:cNvPr id="429" name="Rectangle 40"/>
            <p:cNvSpPr/>
            <p:nvPr/>
          </p:nvSpPr>
          <p:spPr>
            <a:xfrm>
              <a:off x="10446840" y="4111200"/>
              <a:ext cx="12967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2F2F2"/>
                  </a:solidFill>
                  <a:latin typeface="Calibri"/>
                </a:rPr>
                <a:t>CO2 Emission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430" name="Group 59"/>
          <p:cNvGrpSpPr/>
          <p:nvPr/>
        </p:nvGrpSpPr>
        <p:grpSpPr>
          <a:xfrm>
            <a:off x="58680" y="-5400"/>
            <a:ext cx="12170880" cy="3325320"/>
            <a:chOff x="58680" y="-5400"/>
            <a:chExt cx="12170880" cy="3325320"/>
          </a:xfrm>
        </p:grpSpPr>
        <p:grpSp>
          <p:nvGrpSpPr>
            <p:cNvPr id="431" name="Group 52"/>
            <p:cNvGrpSpPr/>
            <p:nvPr/>
          </p:nvGrpSpPr>
          <p:grpSpPr>
            <a:xfrm>
              <a:off x="58680" y="-5400"/>
              <a:ext cx="12170880" cy="3325320"/>
              <a:chOff x="58680" y="-5400"/>
              <a:chExt cx="12170880" cy="3325320"/>
            </a:xfrm>
          </p:grpSpPr>
          <p:grpSp>
            <p:nvGrpSpPr>
              <p:cNvPr id="432" name="Group 46"/>
              <p:cNvGrpSpPr/>
              <p:nvPr/>
            </p:nvGrpSpPr>
            <p:grpSpPr>
              <a:xfrm>
                <a:off x="58680" y="-5400"/>
                <a:ext cx="12170880" cy="3325320"/>
                <a:chOff x="58680" y="-5400"/>
                <a:chExt cx="12170880" cy="3325320"/>
              </a:xfrm>
            </p:grpSpPr>
            <p:sp>
              <p:nvSpPr>
                <p:cNvPr id="433" name="Rectangle 15"/>
                <p:cNvSpPr/>
                <p:nvPr/>
              </p:nvSpPr>
              <p:spPr>
                <a:xfrm>
                  <a:off x="58680" y="-5400"/>
                  <a:ext cx="12170880" cy="332532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solidFill>
                    <a:srgbClr val="3254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34" name="TextBox 35"/>
                <p:cNvSpPr/>
                <p:nvPr/>
              </p:nvSpPr>
              <p:spPr>
                <a:xfrm>
                  <a:off x="108720" y="76680"/>
                  <a:ext cx="2617920" cy="33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t">
                  <a:spAutoFit/>
                </a:bodyPr>
                <a:lstStyle/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F2F2F2"/>
                      </a:solidFill>
                      <a:latin typeface="Calibri"/>
                    </a:rPr>
                    <a:t>Building Floor/Type Estimator</a:t>
                  </a:r>
                  <a:endParaRPr lang="en-US" sz="1600" b="0" strike="noStrike" spc="-1">
                    <a:latin typeface="Arial"/>
                  </a:endParaRPr>
                </a:p>
              </p:txBody>
            </p:sp>
          </p:grpSp>
          <p:sp>
            <p:nvSpPr>
              <p:cNvPr id="435" name="Rectangle 14"/>
              <p:cNvSpPr/>
              <p:nvPr/>
            </p:nvSpPr>
            <p:spPr>
              <a:xfrm>
                <a:off x="252720" y="502920"/>
                <a:ext cx="1950840" cy="113040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Microsoft database</a:t>
                </a:r>
                <a:endParaRPr lang="en-US" sz="16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(Polygenes only)</a:t>
                </a:r>
                <a:endParaRPr lang="en-US" sz="1600" b="0" strike="noStrike" spc="-1">
                  <a:latin typeface="Arial"/>
                </a:endParaRPr>
              </a:p>
            </p:txBody>
          </p:sp>
          <p:sp>
            <p:nvSpPr>
              <p:cNvPr id="436" name="Rectangle 45"/>
              <p:cNvSpPr/>
              <p:nvPr/>
            </p:nvSpPr>
            <p:spPr>
              <a:xfrm>
                <a:off x="263880" y="1886760"/>
                <a:ext cx="1950840" cy="1130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BC8E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Open street map Buildings (OSMB)</a:t>
                </a:r>
                <a:endParaRPr lang="en-US" sz="16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(Polygene, height, type)</a:t>
                </a:r>
                <a:endParaRPr lang="en-US" sz="1600" b="0" strike="noStrike" spc="-1">
                  <a:latin typeface="Arial"/>
                </a:endParaRPr>
              </a:p>
            </p:txBody>
          </p:sp>
          <p:sp>
            <p:nvSpPr>
              <p:cNvPr id="437" name="Rectangle 47"/>
              <p:cNvSpPr/>
              <p:nvPr/>
            </p:nvSpPr>
            <p:spPr>
              <a:xfrm>
                <a:off x="2477160" y="474120"/>
                <a:ext cx="1950840" cy="254304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1. Compare the polygenes 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If the polygenes from the two database can be matched, we can train a model  with OSMB and predict on Microsoft database 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>
                  <a:latin typeface="Arial"/>
                </a:endParaRPr>
              </a:p>
            </p:txBody>
          </p:sp>
          <p:sp>
            <p:nvSpPr>
              <p:cNvPr id="438" name="Rectangle 48"/>
              <p:cNvSpPr/>
              <p:nvPr/>
            </p:nvSpPr>
            <p:spPr>
              <a:xfrm>
                <a:off x="4710240" y="466200"/>
                <a:ext cx="1950840" cy="113040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2. Find out some other dataset that can be used as </a:t>
                </a:r>
                <a:r>
                  <a:rPr lang="en-US" sz="1600" b="1" u="sng" strike="noStrike" spc="-1">
                    <a:solidFill>
                      <a:srgbClr val="FFFFFF"/>
                    </a:solidFill>
                    <a:uFillTx/>
                    <a:latin typeface="Calibri"/>
                  </a:rPr>
                  <a:t>Feature</a:t>
                </a:r>
                <a:endParaRPr lang="en-US" sz="1600" b="0" strike="noStrike" spc="-1">
                  <a:latin typeface="Arial"/>
                </a:endParaRPr>
              </a:p>
            </p:txBody>
          </p:sp>
          <p:sp>
            <p:nvSpPr>
              <p:cNvPr id="439" name="Rectangle 49"/>
              <p:cNvSpPr/>
              <p:nvPr/>
            </p:nvSpPr>
            <p:spPr>
              <a:xfrm>
                <a:off x="4712400" y="1883520"/>
                <a:ext cx="1950840" cy="1130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BC8E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Landcover, </a:t>
                </a:r>
                <a:endParaRPr lang="en-US" sz="16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radar, </a:t>
                </a:r>
                <a:endParaRPr lang="en-US" sz="16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ladar, </a:t>
                </a:r>
                <a:endParaRPr lang="en-US" sz="16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Light, …</a:t>
                </a:r>
                <a:endParaRPr lang="en-US" sz="1600" b="0" strike="noStrike" spc="-1">
                  <a:latin typeface="Arial"/>
                </a:endParaRPr>
              </a:p>
            </p:txBody>
          </p:sp>
          <p:sp>
            <p:nvSpPr>
              <p:cNvPr id="440" name="Rectangle 51"/>
              <p:cNvSpPr/>
              <p:nvPr/>
            </p:nvSpPr>
            <p:spPr>
              <a:xfrm>
                <a:off x="7045560" y="474120"/>
                <a:ext cx="2352240" cy="254016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3. Build prediction model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600" b="0" u="sng" strike="noStrike" spc="-1">
                    <a:solidFill>
                      <a:srgbClr val="FFFFFF"/>
                    </a:solidFill>
                    <a:uFillTx/>
                    <a:latin typeface="Calibri"/>
                  </a:rPr>
                  <a:t>X</a:t>
                </a: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: Polygene, Landcover, radar, ladar, light,…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600" b="0" u="sng" strike="noStrike" spc="-1">
                    <a:solidFill>
                      <a:srgbClr val="FFFFFF"/>
                    </a:solidFill>
                    <a:uFillTx/>
                    <a:latin typeface="Calibri"/>
                  </a:rPr>
                  <a:t>Y</a:t>
                </a: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: Height, type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600" b="0" u="sng" strike="noStrike" spc="-1">
                    <a:solidFill>
                      <a:srgbClr val="FFFFFF"/>
                    </a:solidFill>
                    <a:uFillTx/>
                    <a:latin typeface="Calibri"/>
                  </a:rPr>
                  <a:t>Training/testing</a:t>
                </a: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: Open street map Buildings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600" b="0" u="sng" strike="noStrike" spc="-1">
                    <a:solidFill>
                      <a:srgbClr val="FFFFFF"/>
                    </a:solidFill>
                    <a:uFillTx/>
                    <a:latin typeface="Calibri"/>
                  </a:rPr>
                  <a:t>Predicting</a:t>
                </a: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: Microsoft database</a:t>
                </a:r>
                <a:endParaRPr lang="en-US" sz="1600" b="0" strike="noStrike" spc="-1">
                  <a:latin typeface="Arial"/>
                </a:endParaRPr>
              </a:p>
            </p:txBody>
          </p:sp>
        </p:grpSp>
        <p:sp>
          <p:nvSpPr>
            <p:cNvPr id="441" name="Rectangle 58"/>
            <p:cNvSpPr/>
            <p:nvPr/>
          </p:nvSpPr>
          <p:spPr>
            <a:xfrm>
              <a:off x="9594720" y="474120"/>
              <a:ext cx="2352240" cy="25401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Type1: Non-deep learning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We use </a:t>
              </a:r>
              <a:r>
                <a:rPr lang="en-US" sz="1600" b="1" u="sng" strike="noStrike" spc="-1">
                  <a:solidFill>
                    <a:srgbClr val="FFFFFF"/>
                  </a:solidFill>
                  <a:uFillTx/>
                  <a:latin typeface="Calibri"/>
                </a:rPr>
                <a:t>each polygene </a:t>
              </a: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as data sample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Type2: Deep learning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We use </a:t>
              </a:r>
              <a:r>
                <a:rPr lang="en-US" sz="1600" b="1" u="sng" strike="noStrike" spc="-1">
                  <a:solidFill>
                    <a:srgbClr val="FFFFFF"/>
                  </a:solidFill>
                  <a:uFillTx/>
                  <a:latin typeface="Calibri"/>
                </a:rPr>
                <a:t>map tiles </a:t>
              </a: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as data sample (we can random sample map tiles from target region as sample)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442" name="Connector: Elbow 62"/>
          <p:cNvSpPr/>
          <p:nvPr/>
        </p:nvSpPr>
        <p:spPr>
          <a:xfrm rot="5400000" flipH="1" flipV="1">
            <a:off x="4544280" y="3145680"/>
            <a:ext cx="466560" cy="6719040"/>
          </a:xfrm>
          <a:prstGeom prst="bentConnector3">
            <a:avLst>
              <a:gd name="adj1" fmla="val -48964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43" name="Connector: Elbow 85"/>
          <p:cNvSpPr/>
          <p:nvPr/>
        </p:nvSpPr>
        <p:spPr>
          <a:xfrm rot="16200000" flipH="1">
            <a:off x="6905880" y="2558880"/>
            <a:ext cx="496440" cy="2018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44" name="Straight Arrow Connector 87"/>
          <p:cNvSpPr/>
          <p:nvPr/>
        </p:nvSpPr>
        <p:spPr>
          <a:xfrm>
            <a:off x="6363360" y="5111280"/>
            <a:ext cx="457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45" name="Straight Arrow Connector 89"/>
          <p:cNvSpPr/>
          <p:nvPr/>
        </p:nvSpPr>
        <p:spPr>
          <a:xfrm flipV="1">
            <a:off x="9506520" y="5110200"/>
            <a:ext cx="583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Contents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Preparation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Concept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Datasets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Regions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Grid emission map versions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V0: polygon based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V1: gridded map with no time variance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V2: gridded map with time variance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V3: map refined with building details from ML models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Uncertainty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Picture 1"/>
          <p:cNvPicPr/>
          <p:nvPr/>
        </p:nvPicPr>
        <p:blipFill>
          <a:blip r:embed="rId2"/>
          <a:stretch/>
        </p:blipFill>
        <p:spPr>
          <a:xfrm>
            <a:off x="192600" y="881640"/>
            <a:ext cx="7662960" cy="5637240"/>
          </a:xfrm>
          <a:prstGeom prst="rect">
            <a:avLst/>
          </a:prstGeom>
          <a:ln w="0">
            <a:noFill/>
          </a:ln>
        </p:spPr>
      </p:pic>
      <p:sp>
        <p:nvSpPr>
          <p:cNvPr id="447" name="TextBox 2"/>
          <p:cNvSpPr/>
          <p:nvPr/>
        </p:nvSpPr>
        <p:spPr>
          <a:xfrm>
            <a:off x="367920" y="416520"/>
            <a:ext cx="1644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House numbers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Rectangle 13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lang="en-US" sz="2400" b="1" strike="noStrike" spc="-1">
              <a:latin typeface="Arial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914400" y="1143000"/>
            <a:ext cx="6400800" cy="320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1" strike="noStrike" spc="-1">
                <a:latin typeface="Calibri"/>
              </a:rPr>
              <a:t>Changes brought :</a:t>
            </a:r>
          </a:p>
        </p:txBody>
      </p:sp>
      <p:sp>
        <p:nvSpPr>
          <p:cNvPr id="450" name="TextBox 449"/>
          <p:cNvSpPr txBox="1"/>
          <p:nvPr/>
        </p:nvSpPr>
        <p:spPr>
          <a:xfrm>
            <a:off x="1828800" y="1828800"/>
            <a:ext cx="7772400" cy="4001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1. Region boxes are now defined given the GHSL FUA dataset as suggested</a:t>
            </a:r>
          </a:p>
          <a:p>
            <a:r>
              <a:rPr lang="en-US" sz="1800" b="0" strike="noStrike" spc="-1">
                <a:latin typeface="Calibri"/>
              </a:rPr>
              <a:t>    </a:t>
            </a:r>
            <a:r>
              <a:rPr lang="en-US" sz="1800" b="0" strike="noStrike" spc="-1">
                <a:latin typeface="Calibri"/>
                <a:hlinkClick r:id="rId2"/>
              </a:rPr>
              <a:t>https://ghsl.jrc.ec.europa.eu/ghs_fua.php</a:t>
            </a:r>
            <a:r>
              <a:rPr lang="en-US" sz="1800" b="0" strike="noStrike" spc="-1">
                <a:latin typeface="Calibri"/>
              </a:rPr>
              <a:t>  </a:t>
            </a:r>
          </a:p>
          <a:p>
            <a:endParaRPr lang="en-US" sz="1800" b="0" strike="noStrike" spc="-1">
              <a:latin typeface="Calibri"/>
            </a:endParaRPr>
          </a:p>
          <a:p>
            <a:r>
              <a:rPr lang="en-US" sz="1800" b="0" strike="noStrike" spc="-1">
                <a:latin typeface="Calibri"/>
              </a:rPr>
              <a:t>2. Population is taken from the GHSL Population dataset (already gridded,</a:t>
            </a:r>
          </a:p>
          <a:p>
            <a:r>
              <a:rPr lang="en-US" sz="1800" b="0" strike="noStrike" spc="-1">
                <a:latin typeface="Calibri"/>
              </a:rPr>
              <a:t>    consistent source)</a:t>
            </a:r>
          </a:p>
          <a:p>
            <a:endParaRPr lang="en-US" sz="1800" b="0" strike="noStrike" spc="-1">
              <a:latin typeface="Calibri"/>
            </a:endParaRPr>
          </a:p>
          <a:p>
            <a:r>
              <a:rPr lang="en-US" sz="1800" b="0" strike="noStrike" spc="-1">
                <a:latin typeface="Calibri"/>
              </a:rPr>
              <a:t>3. Building Height is taken from the GHSL Built-H dataset (takes multiple inputs</a:t>
            </a:r>
          </a:p>
          <a:p>
            <a:r>
              <a:rPr lang="en-US" sz="1800" b="0" strike="noStrike" spc="-1">
                <a:latin typeface="Calibri"/>
              </a:rPr>
              <a:t>    that are therefore ignored here)</a:t>
            </a:r>
          </a:p>
          <a:p>
            <a:endParaRPr lang="en-US" sz="1800" b="0" strike="noStrike" spc="-1">
              <a:latin typeface="Calibri"/>
            </a:endParaRPr>
          </a:p>
          <a:p>
            <a:r>
              <a:rPr lang="en-US" sz="1800" b="0" strike="noStrike" spc="-1">
                <a:latin typeface="Calibri"/>
              </a:rPr>
              <a:t>4. Estimator equation is changed accordingly. It becomes :</a:t>
            </a:r>
          </a:p>
          <a:p>
            <a:endParaRPr lang="en-US" sz="1800" b="0" strike="noStrike" spc="-1">
              <a:latin typeface="Calibri"/>
            </a:endParaRPr>
          </a:p>
          <a:p>
            <a:r>
              <a:rPr lang="en-US" sz="1800" b="0" i="1" strike="noStrike" spc="-1">
                <a:latin typeface="Calibri"/>
              </a:rPr>
              <a:t>	</a:t>
            </a:r>
            <a:r>
              <a:rPr lang="en-US" sz="1800" b="0" i="1" strike="noStrike" spc="-1">
                <a:solidFill>
                  <a:srgbClr val="1E6A39"/>
                </a:solidFill>
                <a:latin typeface="Calibri"/>
              </a:rPr>
              <a:t>e = population * nightlight * building_density * building_volume</a:t>
            </a:r>
            <a:endParaRPr lang="en-US" sz="1800" b="0" strike="noStrike" spc="-1">
              <a:latin typeface="Calibri"/>
            </a:endParaRPr>
          </a:p>
          <a:p>
            <a:r>
              <a:rPr lang="en-US" sz="1800" b="0" i="1" strike="noStrike" spc="-1">
                <a:latin typeface="Calibri"/>
              </a:rPr>
              <a:t>    </a:t>
            </a:r>
            <a:r>
              <a:rPr lang="en-US" sz="1800" b="0" strike="noStrike" spc="-1">
                <a:latin typeface="Calibri"/>
              </a:rPr>
              <a:t> </a:t>
            </a:r>
          </a:p>
          <a:p>
            <a:r>
              <a:rPr lang="en-US" sz="1800" b="0" strike="noStrike" spc="-1">
                <a:latin typeface="Calibri"/>
              </a:rPr>
              <a:t>	where </a:t>
            </a:r>
            <a:r>
              <a:rPr lang="en-US" sz="1800" b="0" i="1" strike="noStrike" spc="-1">
                <a:solidFill>
                  <a:srgbClr val="1E6A39"/>
                </a:solidFill>
                <a:latin typeface="Calibri"/>
              </a:rPr>
              <a:t>building_volume = building_area * building_height</a:t>
            </a:r>
            <a:endParaRPr lang="en-US" sz="1800" b="0" strike="noStrike" spc="-1">
              <a:latin typeface="Calibri"/>
            </a:endParaRPr>
          </a:p>
          <a:p>
            <a:r>
              <a:rPr lang="en-US" sz="1800" b="0" i="1" strike="noStrike" spc="-1">
                <a:latin typeface="Calibri"/>
              </a:rPr>
              <a:t>	</a:t>
            </a:r>
            <a:endParaRPr lang="en-US" sz="1800" b="0" strike="noStrike" spc="-1">
              <a:latin typeface="Calibri"/>
            </a:endParaRPr>
          </a:p>
          <a:p>
            <a:endParaRPr lang="en-US" sz="1800" b="0" strike="noStrike" spc="-1">
              <a:latin typeface="Calibri"/>
            </a:endParaRPr>
          </a:p>
          <a:p>
            <a:endParaRPr lang="en-US" sz="1800" b="0" strike="noStrike" spc="-1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1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lang="en-US" sz="2400" b="1" strike="noStrike" spc="-1">
              <a:latin typeface="Arial"/>
            </a:endParaRPr>
          </a:p>
        </p:txBody>
      </p:sp>
      <p:graphicFrame>
        <p:nvGraphicFramePr>
          <p:cNvPr id="452" name="Table 1"/>
          <p:cNvGraphicFramePr/>
          <p:nvPr/>
        </p:nvGraphicFramePr>
        <p:xfrm>
          <a:off x="1143000" y="914400"/>
          <a:ext cx="10152360" cy="6984480"/>
        </p:xfrm>
        <a:graphic>
          <a:graphicData uri="http://schemas.openxmlformats.org/drawingml/2006/table">
            <a:tbl>
              <a:tblPr/>
              <a:tblGrid>
                <a:gridCol w="33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Resolution Level 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data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source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60">
                <a:tc rowSpan="4">
                  <a:txBody>
                    <a:bodyPr/>
                    <a:lstStyle/>
                    <a:p>
                      <a:r>
                        <a:rPr lang="en-US" sz="1400" b="0" strike="noStrike" spc="-1">
                          <a:latin typeface="Calibri"/>
                        </a:rPr>
                        <a:t>Polygon Level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Building number, area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rowSpan="7">
                  <a:txBody>
                    <a:bodyPr/>
                    <a:lstStyle/>
                    <a:p>
                      <a:r>
                        <a:rPr lang="en-US" sz="1400" b="0" strike="noStrike" spc="-1">
                          <a:latin typeface="Times New Roman"/>
                        </a:rPr>
                        <a:t>MS Building dataset </a:t>
                      </a:r>
                    </a:p>
                    <a:p>
                      <a:r>
                        <a:rPr lang="en-US" sz="14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2"/>
                        </a:rPr>
                        <a:t>https://github.com/microsoft/USBuildingFootprints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60">
                <a:tc rowSpan="3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360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71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360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Grid level</a:t>
                      </a:r>
                      <a:endParaRPr lang="en-US" sz="1400" b="0" strike="noStrike" spc="-1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US" sz="1400" b="0" strike="noStrike" spc="-1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US" sz="1400" b="0" strike="noStrike" spc="-1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GHSL Population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3"/>
                        </a:rPr>
                        <a:t>https://ghsl.jrc.ec.europa.eu/ghs_pop2022.php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EU, VIIRS nightlights (alternative ?)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4"/>
                        </a:rPr>
                        <a:t>https://eogdata.mines.edu/products/vnl/</a:t>
                      </a:r>
                      <a:endParaRPr lang="en-US" sz="10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GHSL Building Height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5"/>
                        </a:rPr>
                        <a:t>https://ghsl.jrc.ec.europa.eu/ghs_buH2022.php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53" name="Rectangle 452"/>
          <p:cNvSpPr/>
          <p:nvPr/>
        </p:nvSpPr>
        <p:spPr>
          <a:xfrm>
            <a:off x="685800" y="5257800"/>
            <a:ext cx="10744200" cy="16002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 20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lang="en-US" sz="2400" b="1" strike="noStrike" spc="-1">
              <a:latin typeface="Arial"/>
            </a:endParaRPr>
          </a:p>
        </p:txBody>
      </p:sp>
      <p:pic>
        <p:nvPicPr>
          <p:cNvPr id="455" name="Picture 454"/>
          <p:cNvPicPr/>
          <p:nvPr/>
        </p:nvPicPr>
        <p:blipFill>
          <a:blip r:embed="rId2"/>
          <a:stretch/>
        </p:blipFill>
        <p:spPr>
          <a:xfrm>
            <a:off x="914400" y="1476720"/>
            <a:ext cx="4371480" cy="2180880"/>
          </a:xfrm>
          <a:prstGeom prst="rect">
            <a:avLst/>
          </a:prstGeom>
          <a:ln w="0">
            <a:noFill/>
          </a:ln>
        </p:spPr>
      </p:pic>
      <p:sp>
        <p:nvSpPr>
          <p:cNvPr id="456" name="TextBox 455"/>
          <p:cNvSpPr txBox="1"/>
          <p:nvPr/>
        </p:nvSpPr>
        <p:spPr>
          <a:xfrm>
            <a:off x="914400" y="1130400"/>
            <a:ext cx="2057400" cy="35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Population</a:t>
            </a:r>
            <a:r>
              <a:rPr lang="en-US" sz="1800" b="0" strike="noStrike" spc="-1">
                <a:latin typeface="Arial"/>
              </a:rPr>
              <a:t> </a:t>
            </a:r>
          </a:p>
        </p:txBody>
      </p:sp>
      <p:pic>
        <p:nvPicPr>
          <p:cNvPr id="457" name="Picture 456"/>
          <p:cNvPicPr/>
          <p:nvPr/>
        </p:nvPicPr>
        <p:blipFill>
          <a:blip r:embed="rId3"/>
          <a:stretch/>
        </p:blipFill>
        <p:spPr>
          <a:xfrm>
            <a:off x="886320" y="4219920"/>
            <a:ext cx="4371480" cy="2180880"/>
          </a:xfrm>
          <a:prstGeom prst="rect">
            <a:avLst/>
          </a:prstGeom>
          <a:ln w="0">
            <a:noFill/>
          </a:ln>
        </p:spPr>
      </p:pic>
      <p:sp>
        <p:nvSpPr>
          <p:cNvPr id="458" name="TextBox 457"/>
          <p:cNvSpPr txBox="1"/>
          <p:nvPr/>
        </p:nvSpPr>
        <p:spPr>
          <a:xfrm>
            <a:off x="894600" y="3867120"/>
            <a:ext cx="2057400" cy="576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Nightlight</a:t>
            </a:r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</p:txBody>
      </p:sp>
      <p:pic>
        <p:nvPicPr>
          <p:cNvPr id="459" name="Picture 458"/>
          <p:cNvPicPr/>
          <p:nvPr/>
        </p:nvPicPr>
        <p:blipFill>
          <a:blip r:embed="rId4"/>
          <a:stretch/>
        </p:blipFill>
        <p:spPr>
          <a:xfrm>
            <a:off x="6829920" y="1476720"/>
            <a:ext cx="4371480" cy="2180880"/>
          </a:xfrm>
          <a:prstGeom prst="rect">
            <a:avLst/>
          </a:prstGeom>
          <a:ln w="0">
            <a:noFill/>
          </a:ln>
        </p:spPr>
      </p:pic>
      <p:sp>
        <p:nvSpPr>
          <p:cNvPr id="460" name="TextBox 459"/>
          <p:cNvSpPr txBox="1"/>
          <p:nvPr/>
        </p:nvSpPr>
        <p:spPr>
          <a:xfrm>
            <a:off x="6858000" y="1143000"/>
            <a:ext cx="2057400" cy="320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Building Height</a:t>
            </a:r>
          </a:p>
        </p:txBody>
      </p:sp>
      <p:pic>
        <p:nvPicPr>
          <p:cNvPr id="461" name="Picture 460"/>
          <p:cNvPicPr/>
          <p:nvPr/>
        </p:nvPicPr>
        <p:blipFill>
          <a:blip r:embed="rId5"/>
          <a:stretch/>
        </p:blipFill>
        <p:spPr>
          <a:xfrm>
            <a:off x="6829920" y="3988800"/>
            <a:ext cx="2999880" cy="2869200"/>
          </a:xfrm>
          <a:prstGeom prst="rect">
            <a:avLst/>
          </a:prstGeom>
          <a:ln w="0">
            <a:noFill/>
          </a:ln>
        </p:spPr>
      </p:pic>
      <p:sp>
        <p:nvSpPr>
          <p:cNvPr id="462" name="TextBox 461"/>
          <p:cNvSpPr txBox="1"/>
          <p:nvPr/>
        </p:nvSpPr>
        <p:spPr>
          <a:xfrm>
            <a:off x="10058400" y="5029200"/>
            <a:ext cx="2057400" cy="806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Building Density</a:t>
            </a:r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894960" y="3867480"/>
            <a:ext cx="2057400" cy="576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Nightlight</a:t>
            </a:r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angle 23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lang="en-US" sz="2400" b="1" strike="noStrike" spc="-1">
              <a:latin typeface="Arial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914400" y="1130400"/>
            <a:ext cx="2057400" cy="320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V1 estimation</a:t>
            </a:r>
          </a:p>
        </p:txBody>
      </p:sp>
      <p:sp>
        <p:nvSpPr>
          <p:cNvPr id="466" name="TextBox 465"/>
          <p:cNvSpPr txBox="1"/>
          <p:nvPr/>
        </p:nvSpPr>
        <p:spPr>
          <a:xfrm>
            <a:off x="6858000" y="1143000"/>
            <a:ext cx="2057400" cy="320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V2 estimation</a:t>
            </a:r>
          </a:p>
        </p:txBody>
      </p:sp>
      <p:pic>
        <p:nvPicPr>
          <p:cNvPr id="467" name="Picture 466"/>
          <p:cNvPicPr/>
          <p:nvPr/>
        </p:nvPicPr>
        <p:blipFill>
          <a:blip r:embed="rId2"/>
          <a:stretch/>
        </p:blipFill>
        <p:spPr>
          <a:xfrm>
            <a:off x="914400" y="1600200"/>
            <a:ext cx="5363640" cy="4804200"/>
          </a:xfrm>
          <a:prstGeom prst="rect">
            <a:avLst/>
          </a:prstGeom>
          <a:ln w="0">
            <a:noFill/>
          </a:ln>
        </p:spPr>
      </p:pic>
      <p:pic>
        <p:nvPicPr>
          <p:cNvPr id="468" name="Picture 467"/>
          <p:cNvPicPr/>
          <p:nvPr/>
        </p:nvPicPr>
        <p:blipFill>
          <a:blip r:embed="rId3"/>
          <a:stretch/>
        </p:blipFill>
        <p:spPr>
          <a:xfrm>
            <a:off x="6756120" y="1600200"/>
            <a:ext cx="5359680" cy="4800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Rectangle 33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lang="en-US" sz="2400" b="1" strike="noStrike" spc="-1">
              <a:latin typeface="Arial"/>
            </a:endParaRPr>
          </a:p>
        </p:txBody>
      </p:sp>
      <p:sp>
        <p:nvSpPr>
          <p:cNvPr id="470" name="TextBox 469"/>
          <p:cNvSpPr txBox="1"/>
          <p:nvPr/>
        </p:nvSpPr>
        <p:spPr>
          <a:xfrm>
            <a:off x="1720800" y="1337760"/>
            <a:ext cx="3657600" cy="959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1" strike="noStrike" spc="-1">
                <a:latin typeface="Calibri"/>
              </a:rPr>
              <a:t>Difference Map : </a:t>
            </a:r>
            <a:endParaRPr lang="en-US" sz="1800" b="0" strike="noStrike" spc="-1">
              <a:latin typeface="Calibri"/>
            </a:endParaRPr>
          </a:p>
          <a:p>
            <a:endParaRPr lang="en-US" sz="1800" b="0" strike="noStrike" spc="-1">
              <a:latin typeface="Calibri"/>
            </a:endParaRPr>
          </a:p>
          <a:p>
            <a:r>
              <a:rPr lang="en-US" sz="1800" b="0" strike="noStrike" spc="-1">
                <a:latin typeface="Calibri"/>
              </a:rPr>
              <a:t>Population </a:t>
            </a:r>
            <a:r>
              <a:rPr lang="en-US" sz="1800" b="0" i="1" strike="noStrike" spc="-1">
                <a:latin typeface="Calibri"/>
              </a:rPr>
              <a:t>vs </a:t>
            </a:r>
            <a:r>
              <a:rPr lang="en-US" sz="1800" b="0" strike="noStrike" spc="-1">
                <a:latin typeface="Calibri"/>
              </a:rPr>
              <a:t>Building Height</a:t>
            </a:r>
          </a:p>
          <a:p>
            <a:endParaRPr lang="en-US" sz="1400" b="0" strike="noStrike" spc="-1">
              <a:latin typeface="Calibri"/>
            </a:endParaRPr>
          </a:p>
        </p:txBody>
      </p:sp>
      <p:pic>
        <p:nvPicPr>
          <p:cNvPr id="471" name="Picture 470"/>
          <p:cNvPicPr/>
          <p:nvPr/>
        </p:nvPicPr>
        <p:blipFill>
          <a:blip r:embed="rId2"/>
          <a:stretch/>
        </p:blipFill>
        <p:spPr>
          <a:xfrm>
            <a:off x="1799280" y="2286000"/>
            <a:ext cx="5342760" cy="4343400"/>
          </a:xfrm>
          <a:prstGeom prst="rect">
            <a:avLst/>
          </a:prstGeom>
          <a:ln w="0">
            <a:noFill/>
          </a:ln>
        </p:spPr>
      </p:pic>
      <p:sp>
        <p:nvSpPr>
          <p:cNvPr id="472" name="Rectangle 471"/>
          <p:cNvSpPr/>
          <p:nvPr/>
        </p:nvSpPr>
        <p:spPr>
          <a:xfrm>
            <a:off x="7772400" y="2286000"/>
            <a:ext cx="3429000" cy="1371600"/>
          </a:xfrm>
          <a:prstGeom prst="rect">
            <a:avLst/>
          </a:prstGeom>
          <a:solidFill>
            <a:srgbClr val="355269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TextBox 472"/>
          <p:cNvSpPr txBox="1"/>
          <p:nvPr/>
        </p:nvSpPr>
        <p:spPr>
          <a:xfrm>
            <a:off x="7801920" y="2455560"/>
            <a:ext cx="3657600" cy="1371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81D41A"/>
                </a:solidFill>
                <a:latin typeface="Calibri"/>
              </a:rPr>
              <a:t>Green = higher population on lowrise areas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FFFFFF"/>
                </a:solidFill>
                <a:latin typeface="Calibri"/>
              </a:rPr>
              <a:t>White = correlated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EC9BA4"/>
                </a:solidFill>
                <a:latin typeface="Calibri"/>
              </a:rPr>
              <a:t>Pink    = lower population on highrise areas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ctangle 35"/>
          <p:cNvSpPr/>
          <p:nvPr/>
        </p:nvSpPr>
        <p:spPr>
          <a:xfrm>
            <a:off x="205920" y="243360"/>
            <a:ext cx="11727000" cy="638568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75" name="Rectangle 36"/>
          <p:cNvSpPr/>
          <p:nvPr/>
        </p:nvSpPr>
        <p:spPr>
          <a:xfrm>
            <a:off x="1523880" y="896040"/>
            <a:ext cx="7360560" cy="34394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Box 23"/>
          <p:cNvSpPr/>
          <p:nvPr/>
        </p:nvSpPr>
        <p:spPr>
          <a:xfrm>
            <a:off x="1585080" y="993960"/>
            <a:ext cx="24228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Spatial Modifier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7" name="Rectangle 44"/>
          <p:cNvSpPr/>
          <p:nvPr/>
        </p:nvSpPr>
        <p:spPr>
          <a:xfrm>
            <a:off x="9296280" y="896040"/>
            <a:ext cx="2392200" cy="2532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f(Total Emission,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  Spatial Modifier,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  Temporal Modifier)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8" name="TextBox 26"/>
          <p:cNvSpPr/>
          <p:nvPr/>
        </p:nvSpPr>
        <p:spPr>
          <a:xfrm>
            <a:off x="9326520" y="993960"/>
            <a:ext cx="294588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Rectangle 46"/>
          <p:cNvSpPr/>
          <p:nvPr/>
        </p:nvSpPr>
        <p:spPr>
          <a:xfrm>
            <a:off x="4817160" y="1449360"/>
            <a:ext cx="3762000" cy="2659680"/>
          </a:xfrm>
          <a:prstGeom prst="rect">
            <a:avLst/>
          </a:prstGeom>
          <a:solidFill>
            <a:srgbClr val="FFC000"/>
          </a:solidFill>
          <a:ln>
            <a:solidFill>
              <a:srgbClr val="BC8E0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80" name="TextBox 27"/>
          <p:cNvSpPr/>
          <p:nvPr/>
        </p:nvSpPr>
        <p:spPr>
          <a:xfrm>
            <a:off x="4875840" y="1480680"/>
            <a:ext cx="3101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Buildings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1" name="Rectangle 52"/>
          <p:cNvSpPr/>
          <p:nvPr/>
        </p:nvSpPr>
        <p:spPr>
          <a:xfrm>
            <a:off x="9296280" y="3741480"/>
            <a:ext cx="2392200" cy="27201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Spatial res: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100*100 m or 500*500 m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Temporal res: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Daily or weekly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82" name="Rectangle 53"/>
          <p:cNvSpPr/>
          <p:nvPr/>
        </p:nvSpPr>
        <p:spPr>
          <a:xfrm>
            <a:off x="1829880" y="1449360"/>
            <a:ext cx="2665440" cy="129852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83" name="Rectangle 55"/>
          <p:cNvSpPr/>
          <p:nvPr/>
        </p:nvSpPr>
        <p:spPr>
          <a:xfrm>
            <a:off x="1845360" y="2929320"/>
            <a:ext cx="2665440" cy="118008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84" name="TextBox 31"/>
          <p:cNvSpPr/>
          <p:nvPr/>
        </p:nvSpPr>
        <p:spPr>
          <a:xfrm>
            <a:off x="1829880" y="146124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Economic indicator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5" name="TextBox 34"/>
          <p:cNvSpPr/>
          <p:nvPr/>
        </p:nvSpPr>
        <p:spPr>
          <a:xfrm>
            <a:off x="1858680" y="298512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Land use/cover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6" name="Rectangle 64"/>
          <p:cNvSpPr/>
          <p:nvPr/>
        </p:nvSpPr>
        <p:spPr>
          <a:xfrm>
            <a:off x="1874520" y="1767600"/>
            <a:ext cx="304776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Population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Households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GDP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energy source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Cooking/heating source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…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7" name="Rectangle 65"/>
          <p:cNvSpPr/>
          <p:nvPr/>
        </p:nvSpPr>
        <p:spPr>
          <a:xfrm>
            <a:off x="1858680" y="3305520"/>
            <a:ext cx="304776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LCZ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human settlement layer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google landcover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…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8" name="Rectangle 66"/>
          <p:cNvSpPr/>
          <p:nvPr/>
        </p:nvSpPr>
        <p:spPr>
          <a:xfrm>
            <a:off x="6986880" y="2272320"/>
            <a:ext cx="1298160" cy="74916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Microsoft database (unlabeled)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9" name="Rectangle 67"/>
          <p:cNvSpPr/>
          <p:nvPr/>
        </p:nvSpPr>
        <p:spPr>
          <a:xfrm>
            <a:off x="4929120" y="1796040"/>
            <a:ext cx="30477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Area, Height, Type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90" name="Rectangle 68"/>
          <p:cNvSpPr/>
          <p:nvPr/>
        </p:nvSpPr>
        <p:spPr>
          <a:xfrm>
            <a:off x="5022000" y="2270520"/>
            <a:ext cx="1676880" cy="170280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ML model based on Open street map Buildings (OSMB) and other land use/cover datasets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91" name="Rectangle 69"/>
          <p:cNvSpPr/>
          <p:nvPr/>
        </p:nvSpPr>
        <p:spPr>
          <a:xfrm>
            <a:off x="6990120" y="3189240"/>
            <a:ext cx="1298160" cy="78372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Building Prediction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92" name="Connector: Elbow 7"/>
          <p:cNvSpPr/>
          <p:nvPr/>
        </p:nvSpPr>
        <p:spPr>
          <a:xfrm rot="10800000" flipV="1">
            <a:off x="6699600" y="2647440"/>
            <a:ext cx="287280" cy="4744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3" name="Connector: Elbow 8"/>
          <p:cNvSpPr/>
          <p:nvPr/>
        </p:nvSpPr>
        <p:spPr>
          <a:xfrm>
            <a:off x="6699240" y="3121920"/>
            <a:ext cx="290520" cy="45900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4" name="Connector: Elbow 9"/>
          <p:cNvSpPr/>
          <p:nvPr/>
        </p:nvSpPr>
        <p:spPr>
          <a:xfrm flipV="1">
            <a:off x="8884800" y="2162520"/>
            <a:ext cx="411120" cy="452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5" name="Straight Arrow Connector 2"/>
          <p:cNvSpPr/>
          <p:nvPr/>
        </p:nvSpPr>
        <p:spPr>
          <a:xfrm flipH="1">
            <a:off x="10492200" y="3429000"/>
            <a:ext cx="360" cy="31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6" name="TextBox 38"/>
          <p:cNvSpPr/>
          <p:nvPr/>
        </p:nvSpPr>
        <p:spPr>
          <a:xfrm>
            <a:off x="9353880" y="3827160"/>
            <a:ext cx="11307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Output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7" name="TextBox 39"/>
          <p:cNvSpPr/>
          <p:nvPr/>
        </p:nvSpPr>
        <p:spPr>
          <a:xfrm>
            <a:off x="9288720" y="949320"/>
            <a:ext cx="23922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Emission estimator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8" name="Rectangle 70"/>
          <p:cNvSpPr/>
          <p:nvPr/>
        </p:nvSpPr>
        <p:spPr>
          <a:xfrm rot="16200000">
            <a:off x="-1999080" y="3304080"/>
            <a:ext cx="5565240" cy="7498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Total near-real-time CO2 emission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 (from carbon monitor database)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9" name="Connector: Elbow 11"/>
          <p:cNvSpPr/>
          <p:nvPr/>
        </p:nvSpPr>
        <p:spPr>
          <a:xfrm flipV="1">
            <a:off x="1158480" y="2615760"/>
            <a:ext cx="365040" cy="1062720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0" name="TextBox 499"/>
          <p:cNvSpPr txBox="1"/>
          <p:nvPr/>
        </p:nvSpPr>
        <p:spPr>
          <a:xfrm>
            <a:off x="1600200" y="4800600"/>
            <a:ext cx="7086600" cy="78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Estimate building height, volume, - and type – using ML </a:t>
            </a:r>
          </a:p>
          <a:p>
            <a:endParaRPr lang="en-US" sz="1800" b="1" strike="noStrike" spc="-1">
              <a:solidFill>
                <a:srgbClr val="FFFFFF"/>
              </a:solidFill>
              <a:latin typeface="Calibri"/>
            </a:endParaRPr>
          </a:p>
          <a:p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More features : DEM, LCZ, Landcover, LST</a:t>
            </a:r>
          </a:p>
        </p:txBody>
      </p:sp>
      <p:sp>
        <p:nvSpPr>
          <p:cNvPr id="501" name="Rectangle 59"/>
          <p:cNvSpPr/>
          <p:nvPr/>
        </p:nvSpPr>
        <p:spPr>
          <a:xfrm>
            <a:off x="810720" y="352080"/>
            <a:ext cx="17038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Towards V3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2400" b="1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alibri Light"/>
              </a:rPr>
              <a:t>OpenStreetMap and OpenStreetMap Buildings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3" name="Picture 3"/>
          <p:cNvPicPr/>
          <p:nvPr/>
        </p:nvPicPr>
        <p:blipFill>
          <a:blip r:embed="rId2"/>
          <a:srcRect r="47197"/>
          <a:stretch/>
        </p:blipFill>
        <p:spPr>
          <a:xfrm>
            <a:off x="5263200" y="1761120"/>
            <a:ext cx="4634280" cy="3806640"/>
          </a:xfrm>
          <a:prstGeom prst="rect">
            <a:avLst/>
          </a:prstGeom>
          <a:ln w="0">
            <a:noFill/>
          </a:ln>
        </p:spPr>
      </p:pic>
      <p:pic>
        <p:nvPicPr>
          <p:cNvPr id="504" name="Picture 4"/>
          <p:cNvPicPr/>
          <p:nvPr/>
        </p:nvPicPr>
        <p:blipFill>
          <a:blip r:embed="rId3"/>
          <a:stretch/>
        </p:blipFill>
        <p:spPr>
          <a:xfrm>
            <a:off x="609480" y="1761120"/>
            <a:ext cx="4241160" cy="3778560"/>
          </a:xfrm>
          <a:prstGeom prst="rect">
            <a:avLst/>
          </a:prstGeom>
          <a:ln w="0">
            <a:noFill/>
          </a:ln>
        </p:spPr>
      </p:pic>
      <p:sp>
        <p:nvSpPr>
          <p:cNvPr id="505" name="Rectangle 5"/>
          <p:cNvSpPr/>
          <p:nvPr/>
        </p:nvSpPr>
        <p:spPr>
          <a:xfrm>
            <a:off x="609480" y="5687640"/>
            <a:ext cx="304416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OpenStreetMap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2D location and polygon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More detailed building types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6" name="Rectangle 6"/>
          <p:cNvSpPr/>
          <p:nvPr/>
        </p:nvSpPr>
        <p:spPr>
          <a:xfrm>
            <a:off x="5324400" y="5798160"/>
            <a:ext cx="389160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OpenStreetMap Buildings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With building heights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Less buildings and less informed building types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7" name="TextBox 2"/>
          <p:cNvSpPr/>
          <p:nvPr/>
        </p:nvSpPr>
        <p:spPr>
          <a:xfrm>
            <a:off x="609840" y="1257120"/>
            <a:ext cx="4713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Collaborative free editable geographic database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8" name="Arrow: Right 7"/>
          <p:cNvSpPr/>
          <p:nvPr/>
        </p:nvSpPr>
        <p:spPr>
          <a:xfrm>
            <a:off x="9052560" y="6058440"/>
            <a:ext cx="127008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TextBox 8"/>
          <p:cNvSpPr/>
          <p:nvPr/>
        </p:nvSpPr>
        <p:spPr>
          <a:xfrm>
            <a:off x="10747080" y="5917320"/>
            <a:ext cx="1444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Combine as training set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0" name="Rectangle 9"/>
          <p:cNvSpPr/>
          <p:nvPr/>
        </p:nvSpPr>
        <p:spPr>
          <a:xfrm>
            <a:off x="617400" y="6345000"/>
            <a:ext cx="286776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0" u="sng" strike="noStrike" spc="-1">
                <a:solidFill>
                  <a:srgbClr val="0563C1"/>
                </a:solidFill>
                <a:uFillTx/>
                <a:latin typeface="Calibri"/>
                <a:hlinkClick r:id="rId4"/>
              </a:rPr>
              <a:t>https://wiki.openstreetmap.org/wiki/Buildings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511" name="Picture 10"/>
          <p:cNvPicPr/>
          <p:nvPr/>
        </p:nvPicPr>
        <p:blipFill>
          <a:blip r:embed="rId5"/>
          <a:srcRect t="3526"/>
          <a:stretch/>
        </p:blipFill>
        <p:spPr>
          <a:xfrm>
            <a:off x="10177560" y="1650960"/>
            <a:ext cx="1744200" cy="984240"/>
          </a:xfrm>
          <a:prstGeom prst="rect">
            <a:avLst/>
          </a:prstGeom>
          <a:ln w="0">
            <a:noFill/>
          </a:ln>
        </p:spPr>
      </p:pic>
      <p:sp>
        <p:nvSpPr>
          <p:cNvPr id="512" name="TextBox 11"/>
          <p:cNvSpPr/>
          <p:nvPr/>
        </p:nvSpPr>
        <p:spPr>
          <a:xfrm>
            <a:off x="9468360" y="1257840"/>
            <a:ext cx="20206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Major building categories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13" name="Rectangle 12"/>
          <p:cNvSpPr/>
          <p:nvPr/>
        </p:nvSpPr>
        <p:spPr>
          <a:xfrm>
            <a:off x="10064160" y="2701080"/>
            <a:ext cx="1656000" cy="31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Consolas"/>
              </a:rPr>
              <a:t>'skyscraper', 'houseboat', 'sphinx', 'boom', 'university', 'mall', 'prison', 'kindergarten', 'administration', 'control', 'shelter', 'bakery', 'industrial', 'motel', 'service', 'supermarket', 'cooling_tower', 'commercial', 'fashion_store', 'farm', 'office’,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Consolas"/>
              </a:rPr>
              <a:t> …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514" name="TextBox 13"/>
          <p:cNvSpPr/>
          <p:nvPr/>
        </p:nvSpPr>
        <p:spPr>
          <a:xfrm>
            <a:off x="8769600" y="5780160"/>
            <a:ext cx="183600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1" u="sng" strike="noStrike" spc="-1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Match the building locations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5" name="Table 3"/>
          <p:cNvGraphicFramePr/>
          <p:nvPr/>
        </p:nvGraphicFramePr>
        <p:xfrm>
          <a:off x="782640" y="1048680"/>
          <a:ext cx="8273520" cy="3916200"/>
        </p:xfrm>
        <a:graphic>
          <a:graphicData uri="http://schemas.openxmlformats.org/drawingml/2006/table">
            <a:tbl>
              <a:tblPr/>
              <a:tblGrid>
                <a:gridCol w="1654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2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City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MS building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OSM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OSMB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Max(OSM, OSMB)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/MS building (%)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Ordu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18981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1930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1999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10.53158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Manisa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31191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2653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2894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9.278317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Adana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198785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5493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5892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2.964006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Trabzon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22908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19059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20121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87.83394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Cairo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1958148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5336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15604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0.796875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Johannesburg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3184909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127528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123426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4.004133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6" name="TextBox 4"/>
          <p:cNvSpPr/>
          <p:nvPr/>
        </p:nvSpPr>
        <p:spPr>
          <a:xfrm>
            <a:off x="792000" y="453240"/>
            <a:ext cx="1852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Building summary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1"/>
          <p:cNvPicPr/>
          <p:nvPr/>
        </p:nvPicPr>
        <p:blipFill>
          <a:blip r:embed="rId2"/>
          <a:stretch/>
        </p:blipFill>
        <p:spPr>
          <a:xfrm>
            <a:off x="249840" y="37080"/>
            <a:ext cx="6062760" cy="3391560"/>
          </a:xfrm>
          <a:prstGeom prst="rect">
            <a:avLst/>
          </a:prstGeom>
          <a:ln w="0">
            <a:noFill/>
          </a:ln>
        </p:spPr>
      </p:pic>
      <p:pic>
        <p:nvPicPr>
          <p:cNvPr id="518" name="Picture 3"/>
          <p:cNvPicPr/>
          <p:nvPr/>
        </p:nvPicPr>
        <p:blipFill>
          <a:blip r:embed="rId3"/>
          <a:stretch/>
        </p:blipFill>
        <p:spPr>
          <a:xfrm>
            <a:off x="6426720" y="37080"/>
            <a:ext cx="5514840" cy="3051720"/>
          </a:xfrm>
          <a:prstGeom prst="rect">
            <a:avLst/>
          </a:prstGeom>
          <a:ln w="0">
            <a:noFill/>
          </a:ln>
        </p:spPr>
      </p:pic>
      <p:pic>
        <p:nvPicPr>
          <p:cNvPr id="519" name="Picture 4"/>
          <p:cNvPicPr/>
          <p:nvPr/>
        </p:nvPicPr>
        <p:blipFill>
          <a:blip r:embed="rId4"/>
          <a:stretch/>
        </p:blipFill>
        <p:spPr>
          <a:xfrm>
            <a:off x="438840" y="3575160"/>
            <a:ext cx="4565520" cy="3120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36"/>
          <p:cNvGrpSpPr/>
          <p:nvPr/>
        </p:nvGrpSpPr>
        <p:grpSpPr>
          <a:xfrm>
            <a:off x="545760" y="2616480"/>
            <a:ext cx="1884960" cy="1737000"/>
            <a:chOff x="545760" y="2616480"/>
            <a:chExt cx="1884960" cy="1737000"/>
          </a:xfrm>
        </p:grpSpPr>
        <p:sp>
          <p:nvSpPr>
            <p:cNvPr id="210" name="TextBox 9"/>
            <p:cNvSpPr/>
            <p:nvPr/>
          </p:nvSpPr>
          <p:spPr>
            <a:xfrm>
              <a:off x="599760" y="2616480"/>
              <a:ext cx="183096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</a:rPr>
                <a:t>Total near-real-time 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</a:rPr>
                <a:t>CO2 Emission</a:t>
              </a:r>
              <a:endParaRPr lang="en-US" sz="1400" b="0" strike="noStrike" spc="-1">
                <a:latin typeface="Arial"/>
              </a:endParaRPr>
            </a:p>
          </p:txBody>
        </p:sp>
        <p:grpSp>
          <p:nvGrpSpPr>
            <p:cNvPr id="211" name="Group 35"/>
            <p:cNvGrpSpPr/>
            <p:nvPr/>
          </p:nvGrpSpPr>
          <p:grpSpPr>
            <a:xfrm>
              <a:off x="545760" y="3261600"/>
              <a:ext cx="1830960" cy="1091880"/>
              <a:chOff x="545760" y="3261600"/>
              <a:chExt cx="1830960" cy="1091880"/>
            </a:xfrm>
          </p:grpSpPr>
          <p:sp>
            <p:nvSpPr>
              <p:cNvPr id="212" name="Freeform: Shape 34"/>
              <p:cNvSpPr/>
              <p:nvPr/>
            </p:nvSpPr>
            <p:spPr>
              <a:xfrm>
                <a:off x="883800" y="3486240"/>
                <a:ext cx="1051200" cy="453240"/>
              </a:xfrm>
              <a:custGeom>
                <a:avLst/>
                <a:gdLst/>
                <a:ahLst/>
                <a:cxnLst/>
                <a:rect l="l" t="t" r="r" b="b"/>
                <a:pathLst>
                  <a:path w="1051560" h="453666">
                    <a:moveTo>
                      <a:pt x="0" y="381000"/>
                    </a:moveTo>
                    <a:cubicBezTo>
                      <a:pt x="60801" y="328295"/>
                      <a:pt x="121603" y="275590"/>
                      <a:pt x="184785" y="274320"/>
                    </a:cubicBezTo>
                    <a:cubicBezTo>
                      <a:pt x="247967" y="273050"/>
                      <a:pt x="301625" y="380682"/>
                      <a:pt x="379095" y="373380"/>
                    </a:cubicBezTo>
                    <a:cubicBezTo>
                      <a:pt x="456565" y="366078"/>
                      <a:pt x="578168" y="217805"/>
                      <a:pt x="649605" y="230505"/>
                    </a:cubicBezTo>
                    <a:cubicBezTo>
                      <a:pt x="721042" y="243205"/>
                      <a:pt x="740727" y="487998"/>
                      <a:pt x="807720" y="449580"/>
                    </a:cubicBezTo>
                    <a:cubicBezTo>
                      <a:pt x="874713" y="411162"/>
                      <a:pt x="963136" y="205581"/>
                      <a:pt x="1051560" y="0"/>
                    </a:cubicBezTo>
                  </a:path>
                </a:pathLst>
              </a:cu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3" name="Oval 4"/>
              <p:cNvSpPr/>
              <p:nvPr/>
            </p:nvSpPr>
            <p:spPr>
              <a:xfrm>
                <a:off x="842400" y="380160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" name="Oval 14"/>
              <p:cNvSpPr/>
              <p:nvPr/>
            </p:nvSpPr>
            <p:spPr>
              <a:xfrm>
                <a:off x="1029240" y="371016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" name="Oval 15"/>
              <p:cNvSpPr/>
              <p:nvPr/>
            </p:nvSpPr>
            <p:spPr>
              <a:xfrm>
                <a:off x="1216080" y="380160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" name="Oval 16"/>
              <p:cNvSpPr/>
              <p:nvPr/>
            </p:nvSpPr>
            <p:spPr>
              <a:xfrm>
                <a:off x="1490400" y="366444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" name="Oval 17"/>
              <p:cNvSpPr/>
              <p:nvPr/>
            </p:nvSpPr>
            <p:spPr>
              <a:xfrm>
                <a:off x="1642680" y="389304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8" name="Oval 18"/>
              <p:cNvSpPr/>
              <p:nvPr/>
            </p:nvSpPr>
            <p:spPr>
              <a:xfrm>
                <a:off x="1899000" y="345888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9" name="Straight Arrow Connector 20"/>
              <p:cNvSpPr/>
              <p:nvPr/>
            </p:nvSpPr>
            <p:spPr>
              <a:xfrm>
                <a:off x="545760" y="4169160"/>
                <a:ext cx="18309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0" name="Straight Arrow Connector 21"/>
              <p:cNvSpPr/>
              <p:nvPr/>
            </p:nvSpPr>
            <p:spPr>
              <a:xfrm flipV="1">
                <a:off x="667800" y="3261240"/>
                <a:ext cx="360" cy="10918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221" name="Arrow: Right 46"/>
          <p:cNvSpPr/>
          <p:nvPr/>
        </p:nvSpPr>
        <p:spPr>
          <a:xfrm>
            <a:off x="2839320" y="3522240"/>
            <a:ext cx="465480" cy="3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grpSp>
        <p:nvGrpSpPr>
          <p:cNvPr id="222" name="Group 60"/>
          <p:cNvGrpSpPr/>
          <p:nvPr/>
        </p:nvGrpSpPr>
        <p:grpSpPr>
          <a:xfrm>
            <a:off x="8838360" y="2507400"/>
            <a:ext cx="2663640" cy="2314080"/>
            <a:chOff x="8838360" y="2507400"/>
            <a:chExt cx="2663640" cy="2314080"/>
          </a:xfrm>
        </p:grpSpPr>
        <p:pic>
          <p:nvPicPr>
            <p:cNvPr id="223" name="Picture 41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8922240" y="2911680"/>
              <a:ext cx="1764720" cy="1513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4" name="Picture 42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9201960" y="3081960"/>
              <a:ext cx="1764720" cy="1513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5" name="Picture 43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9481680" y="3308040"/>
              <a:ext cx="1764720" cy="1513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6" name="Rectangle 48"/>
            <p:cNvSpPr/>
            <p:nvPr/>
          </p:nvSpPr>
          <p:spPr>
            <a:xfrm>
              <a:off x="8838360" y="2507400"/>
              <a:ext cx="266364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</a:rPr>
                <a:t>Near-real-time Grid CO2 Emission</a:t>
              </a:r>
              <a:endParaRPr lang="en-US" sz="1400" b="0" strike="noStrike" spc="-1">
                <a:latin typeface="Arial"/>
              </a:endParaRPr>
            </a:p>
          </p:txBody>
        </p:sp>
      </p:grpSp>
      <p:sp>
        <p:nvSpPr>
          <p:cNvPr id="227" name="Rectangle 54"/>
          <p:cNvSpPr/>
          <p:nvPr/>
        </p:nvSpPr>
        <p:spPr>
          <a:xfrm>
            <a:off x="231480" y="225360"/>
            <a:ext cx="105152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Near-real-time Grid CO2 Emission </a:t>
            </a:r>
            <a:r>
              <a:rPr lang="en-US" sz="2000" b="1" i="1" strike="noStrike" spc="-1">
                <a:solidFill>
                  <a:srgbClr val="000000"/>
                </a:solidFill>
                <a:latin typeface="Calibri"/>
              </a:rPr>
              <a:t>= f(Total Emission, Spatial Modifier, Temporal Modifier)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28" name="Rectangle 56"/>
          <p:cNvSpPr/>
          <p:nvPr/>
        </p:nvSpPr>
        <p:spPr>
          <a:xfrm>
            <a:off x="475200" y="4442040"/>
            <a:ext cx="232452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i="1" u="sng" strike="noStrike" spc="-1">
                <a:solidFill>
                  <a:srgbClr val="000000"/>
                </a:solidFill>
                <a:uFillTx/>
                <a:latin typeface="Calibri"/>
              </a:rPr>
              <a:t>Total regional emission from carbon monitor database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229" name="Group 59"/>
          <p:cNvGrpSpPr/>
          <p:nvPr/>
        </p:nvGrpSpPr>
        <p:grpSpPr>
          <a:xfrm>
            <a:off x="3547800" y="701640"/>
            <a:ext cx="4988880" cy="6049800"/>
            <a:chOff x="3547800" y="701640"/>
            <a:chExt cx="4988880" cy="6049800"/>
          </a:xfrm>
        </p:grpSpPr>
        <p:pic>
          <p:nvPicPr>
            <p:cNvPr id="230" name="Picture 3"/>
            <p:cNvPicPr/>
            <p:nvPr/>
          </p:nvPicPr>
          <p:blipFill>
            <a:blip r:embed="rId6"/>
            <a:stretch/>
          </p:blipFill>
          <p:spPr>
            <a:xfrm>
              <a:off x="4477680" y="1268640"/>
              <a:ext cx="2045520" cy="17542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31" name="Group 49"/>
            <p:cNvGrpSpPr/>
            <p:nvPr/>
          </p:nvGrpSpPr>
          <p:grpSpPr>
            <a:xfrm>
              <a:off x="4462920" y="4354200"/>
              <a:ext cx="2323800" cy="1909440"/>
              <a:chOff x="4462920" y="4354200"/>
              <a:chExt cx="2323800" cy="1909440"/>
            </a:xfrm>
          </p:grpSpPr>
          <p:pic>
            <p:nvPicPr>
              <p:cNvPr id="232" name="Picture 40"/>
              <p:cNvPicPr/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4462920" y="4354200"/>
                <a:ext cx="1764720" cy="1513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3" name="Picture 39"/>
              <p:cNvPicPr/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4742280" y="4524120"/>
                <a:ext cx="1764720" cy="1513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4" name="Picture 7"/>
              <p:cNvPicPr/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5022000" y="4750200"/>
                <a:ext cx="1764720" cy="15134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35" name="Right Brace 44"/>
            <p:cNvSpPr/>
            <p:nvPr/>
          </p:nvSpPr>
          <p:spPr>
            <a:xfrm rot="10800000">
              <a:off x="3547800" y="841320"/>
              <a:ext cx="327240" cy="566136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36" name="Right Brace 45"/>
            <p:cNvSpPr/>
            <p:nvPr/>
          </p:nvSpPr>
          <p:spPr>
            <a:xfrm>
              <a:off x="7330320" y="856440"/>
              <a:ext cx="327240" cy="566136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37" name="Arrow: Right 47"/>
            <p:cNvSpPr/>
            <p:nvPr/>
          </p:nvSpPr>
          <p:spPr>
            <a:xfrm>
              <a:off x="8071200" y="3522240"/>
              <a:ext cx="465480" cy="309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5A5A5"/>
            </a:solidFill>
            <a:ln>
              <a:solidFill>
                <a:srgbClr val="7A7A7A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/>
          </p:style>
        </p:sp>
        <p:sp>
          <p:nvSpPr>
            <p:cNvPr id="238" name="Rectangle 50"/>
            <p:cNvSpPr/>
            <p:nvPr/>
          </p:nvSpPr>
          <p:spPr>
            <a:xfrm>
              <a:off x="4165920" y="701640"/>
              <a:ext cx="23389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</a:rPr>
                <a:t>Spatial Modifier 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0" i="1" u="sng" strike="noStrike" spc="-1">
                  <a:solidFill>
                    <a:srgbClr val="000000"/>
                  </a:solidFill>
                  <a:uFillTx/>
                  <a:latin typeface="Calibri"/>
                </a:rPr>
                <a:t>The base emission for the grid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9" name="Rectangle 51"/>
            <p:cNvSpPr/>
            <p:nvPr/>
          </p:nvSpPr>
          <p:spPr>
            <a:xfrm>
              <a:off x="3982320" y="3798000"/>
              <a:ext cx="330984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</a:rPr>
                <a:t>Temporal Modifier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0" i="1" u="sng" strike="noStrike" spc="-1">
                  <a:solidFill>
                    <a:srgbClr val="000000"/>
                  </a:solidFill>
                  <a:uFillTx/>
                  <a:latin typeface="Calibri"/>
                </a:rPr>
                <a:t>The emission varied with time for the grid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40" name="Rectangle 57"/>
            <p:cNvSpPr/>
            <p:nvPr/>
          </p:nvSpPr>
          <p:spPr>
            <a:xfrm>
              <a:off x="4282920" y="3039480"/>
              <a:ext cx="257544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0" i="1" strike="noStrike" spc="-1">
                  <a:solidFill>
                    <a:srgbClr val="000000"/>
                  </a:solidFill>
                  <a:latin typeface="Calibri"/>
                </a:rPr>
                <a:t>f(building, household, population, land use type, heating/cooking source, …)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41" name="Rectangle 58"/>
            <p:cNvSpPr/>
            <p:nvPr/>
          </p:nvSpPr>
          <p:spPr>
            <a:xfrm>
              <a:off x="4164840" y="6296760"/>
              <a:ext cx="294444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0" i="1" strike="noStrike" spc="-1">
                  <a:solidFill>
                    <a:srgbClr val="000000"/>
                  </a:solidFill>
                  <a:latin typeface="Calibri"/>
                </a:rPr>
                <a:t>f(electricity, nightlight, surface temperature, air temperature, …)</a:t>
              </a:r>
              <a:endParaRPr lang="en-US" sz="1200" b="0" strike="noStrike" spc="-1">
                <a:latin typeface="Arial"/>
              </a:endParaRPr>
            </a:p>
          </p:txBody>
        </p:sp>
      </p:grpSp>
      <p:sp>
        <p:nvSpPr>
          <p:cNvPr id="242" name="TextBox 62"/>
          <p:cNvSpPr/>
          <p:nvPr/>
        </p:nvSpPr>
        <p:spPr>
          <a:xfrm>
            <a:off x="10387800" y="4918320"/>
            <a:ext cx="784440" cy="24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i="1" strike="noStrike" spc="-1">
                <a:solidFill>
                  <a:srgbClr val="000000"/>
                </a:solidFill>
                <a:latin typeface="Calibri"/>
              </a:rPr>
              <a:t>100*100 m</a:t>
            </a:r>
            <a:endParaRPr lang="en-US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1"/>
          <p:cNvPicPr/>
          <p:nvPr/>
        </p:nvPicPr>
        <p:blipFill>
          <a:blip r:embed="rId2"/>
          <a:srcRect b="48881"/>
          <a:stretch/>
        </p:blipFill>
        <p:spPr>
          <a:xfrm>
            <a:off x="477000" y="346320"/>
            <a:ext cx="5019840" cy="2274480"/>
          </a:xfrm>
          <a:prstGeom prst="rect">
            <a:avLst/>
          </a:prstGeom>
          <a:ln w="0">
            <a:noFill/>
          </a:ln>
        </p:spPr>
      </p:pic>
      <p:pic>
        <p:nvPicPr>
          <p:cNvPr id="521" name="Picture 4"/>
          <p:cNvPicPr/>
          <p:nvPr/>
        </p:nvPicPr>
        <p:blipFill>
          <a:blip r:embed="rId3"/>
          <a:stretch/>
        </p:blipFill>
        <p:spPr>
          <a:xfrm>
            <a:off x="477000" y="2980800"/>
            <a:ext cx="5038200" cy="272232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5"/>
          <p:cNvPicPr/>
          <p:nvPr/>
        </p:nvPicPr>
        <p:blipFill>
          <a:blip r:embed="rId2"/>
          <a:srcRect t="48881"/>
          <a:stretch/>
        </p:blipFill>
        <p:spPr>
          <a:xfrm>
            <a:off x="5990040" y="346320"/>
            <a:ext cx="5019840" cy="2274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icture 1"/>
          <p:cNvPicPr/>
          <p:nvPr/>
        </p:nvPicPr>
        <p:blipFill>
          <a:blip r:embed="rId2"/>
          <a:stretch/>
        </p:blipFill>
        <p:spPr>
          <a:xfrm>
            <a:off x="435240" y="480960"/>
            <a:ext cx="5660280" cy="43894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2"/>
          <p:cNvPicPr/>
          <p:nvPr/>
        </p:nvPicPr>
        <p:blipFill>
          <a:blip r:embed="rId3"/>
          <a:stretch/>
        </p:blipFill>
        <p:spPr>
          <a:xfrm>
            <a:off x="6370200" y="541800"/>
            <a:ext cx="5080680" cy="241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icture 1"/>
          <p:cNvPicPr/>
          <p:nvPr/>
        </p:nvPicPr>
        <p:blipFill>
          <a:blip r:embed="rId2"/>
          <a:stretch/>
        </p:blipFill>
        <p:spPr>
          <a:xfrm>
            <a:off x="414720" y="298800"/>
            <a:ext cx="4976280" cy="4681440"/>
          </a:xfrm>
          <a:prstGeom prst="rect">
            <a:avLst/>
          </a:prstGeom>
          <a:ln w="0">
            <a:noFill/>
          </a:ln>
        </p:spPr>
      </p:pic>
      <p:pic>
        <p:nvPicPr>
          <p:cNvPr id="526" name="Picture 2"/>
          <p:cNvPicPr/>
          <p:nvPr/>
        </p:nvPicPr>
        <p:blipFill>
          <a:blip r:embed="rId3"/>
          <a:stretch/>
        </p:blipFill>
        <p:spPr>
          <a:xfrm>
            <a:off x="5626440" y="390240"/>
            <a:ext cx="6318000" cy="3603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1"/>
          <p:cNvPicPr/>
          <p:nvPr/>
        </p:nvPicPr>
        <p:blipFill>
          <a:blip r:embed="rId2"/>
          <a:stretch/>
        </p:blipFill>
        <p:spPr>
          <a:xfrm>
            <a:off x="453240" y="0"/>
            <a:ext cx="3069720" cy="6676560"/>
          </a:xfrm>
          <a:prstGeom prst="rect">
            <a:avLst/>
          </a:prstGeom>
          <a:ln w="0">
            <a:noFill/>
          </a:ln>
        </p:spPr>
      </p:pic>
      <p:pic>
        <p:nvPicPr>
          <p:cNvPr id="528" name="Picture 2"/>
          <p:cNvPicPr/>
          <p:nvPr/>
        </p:nvPicPr>
        <p:blipFill>
          <a:blip r:embed="rId3"/>
          <a:stretch/>
        </p:blipFill>
        <p:spPr>
          <a:xfrm>
            <a:off x="3966120" y="0"/>
            <a:ext cx="3193200" cy="3943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1"/>
          <p:cNvPicPr/>
          <p:nvPr/>
        </p:nvPicPr>
        <p:blipFill>
          <a:blip r:embed="rId2"/>
          <a:stretch/>
        </p:blipFill>
        <p:spPr>
          <a:xfrm>
            <a:off x="439920" y="60840"/>
            <a:ext cx="4837680" cy="6857640"/>
          </a:xfrm>
          <a:prstGeom prst="rect">
            <a:avLst/>
          </a:prstGeom>
          <a:ln w="0">
            <a:noFill/>
          </a:ln>
        </p:spPr>
      </p:pic>
      <p:pic>
        <p:nvPicPr>
          <p:cNvPr id="530" name="Picture 2"/>
          <p:cNvPicPr/>
          <p:nvPr/>
        </p:nvPicPr>
        <p:blipFill>
          <a:blip r:embed="rId3"/>
          <a:stretch/>
        </p:blipFill>
        <p:spPr>
          <a:xfrm>
            <a:off x="5533920" y="207360"/>
            <a:ext cx="4475160" cy="3454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5"/>
          <p:cNvSpPr/>
          <p:nvPr/>
        </p:nvSpPr>
        <p:spPr>
          <a:xfrm>
            <a:off x="205920" y="243360"/>
            <a:ext cx="11727000" cy="638568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4" name="TextBox 6"/>
          <p:cNvSpPr/>
          <p:nvPr/>
        </p:nvSpPr>
        <p:spPr>
          <a:xfrm>
            <a:off x="390240" y="342720"/>
            <a:ext cx="85298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Near-real-time Grid CO2 Emission in City’s Residential Area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45" name="Rectangle 7"/>
          <p:cNvSpPr/>
          <p:nvPr/>
        </p:nvSpPr>
        <p:spPr>
          <a:xfrm>
            <a:off x="1523880" y="896040"/>
            <a:ext cx="7360560" cy="34394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TextBox 14"/>
          <p:cNvSpPr/>
          <p:nvPr/>
        </p:nvSpPr>
        <p:spPr>
          <a:xfrm>
            <a:off x="1585080" y="993960"/>
            <a:ext cx="24228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Spatial Modifier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47" name="Rectangle 19"/>
          <p:cNvSpPr/>
          <p:nvPr/>
        </p:nvSpPr>
        <p:spPr>
          <a:xfrm>
            <a:off x="9296280" y="896040"/>
            <a:ext cx="2392200" cy="2532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f(Total Emission,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  Spatial Modifier,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  Temporal Modifier)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48" name="TextBox 20"/>
          <p:cNvSpPr/>
          <p:nvPr/>
        </p:nvSpPr>
        <p:spPr>
          <a:xfrm>
            <a:off x="9326520" y="993960"/>
            <a:ext cx="294588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Rectangle 21"/>
          <p:cNvSpPr/>
          <p:nvPr/>
        </p:nvSpPr>
        <p:spPr>
          <a:xfrm>
            <a:off x="4817160" y="1449360"/>
            <a:ext cx="3762000" cy="2659680"/>
          </a:xfrm>
          <a:prstGeom prst="rect">
            <a:avLst/>
          </a:prstGeom>
          <a:solidFill>
            <a:srgbClr val="FFC000"/>
          </a:solidFill>
          <a:ln>
            <a:solidFill>
              <a:srgbClr val="BC8E0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50" name="TextBox 24"/>
          <p:cNvSpPr/>
          <p:nvPr/>
        </p:nvSpPr>
        <p:spPr>
          <a:xfrm>
            <a:off x="4875840" y="1480680"/>
            <a:ext cx="3101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Buildings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1" name="Rectangle 25"/>
          <p:cNvSpPr/>
          <p:nvPr/>
        </p:nvSpPr>
        <p:spPr>
          <a:xfrm>
            <a:off x="9296280" y="3741480"/>
            <a:ext cx="2392200" cy="27201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Spatial res: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100*100 m or 500*500 m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Temporal res: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Daily or weekly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52" name="Rectangle 27"/>
          <p:cNvSpPr/>
          <p:nvPr/>
        </p:nvSpPr>
        <p:spPr>
          <a:xfrm>
            <a:off x="1829880" y="1449360"/>
            <a:ext cx="2665440" cy="129852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3" name="Rectangle 28"/>
          <p:cNvSpPr/>
          <p:nvPr/>
        </p:nvSpPr>
        <p:spPr>
          <a:xfrm>
            <a:off x="1845360" y="2929320"/>
            <a:ext cx="2665440" cy="118008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grpSp>
        <p:nvGrpSpPr>
          <p:cNvPr id="254" name="Group 35"/>
          <p:cNvGrpSpPr/>
          <p:nvPr/>
        </p:nvGrpSpPr>
        <p:grpSpPr>
          <a:xfrm>
            <a:off x="1523880" y="4573800"/>
            <a:ext cx="7360560" cy="1887480"/>
            <a:chOff x="1523880" y="4573800"/>
            <a:chExt cx="7360560" cy="1887480"/>
          </a:xfrm>
        </p:grpSpPr>
        <p:grpSp>
          <p:nvGrpSpPr>
            <p:cNvPr id="255" name="Group 23"/>
            <p:cNvGrpSpPr/>
            <p:nvPr/>
          </p:nvGrpSpPr>
          <p:grpSpPr>
            <a:xfrm>
              <a:off x="1523880" y="4573800"/>
              <a:ext cx="7360560" cy="1887480"/>
              <a:chOff x="1523880" y="4573800"/>
              <a:chExt cx="7360560" cy="1887480"/>
            </a:xfrm>
          </p:grpSpPr>
          <p:sp>
            <p:nvSpPr>
              <p:cNvPr id="256" name="Rectangle 8"/>
              <p:cNvSpPr/>
              <p:nvPr/>
            </p:nvSpPr>
            <p:spPr>
              <a:xfrm>
                <a:off x="1523880" y="4573800"/>
                <a:ext cx="7360560" cy="1887480"/>
              </a:xfrm>
              <a:prstGeom prst="rect">
                <a:avLst/>
              </a:prstGeom>
              <a:solidFill>
                <a:srgbClr val="4472C4"/>
              </a:solidFill>
              <a:ln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" name="TextBox 15"/>
              <p:cNvSpPr/>
              <p:nvPr/>
            </p:nvSpPr>
            <p:spPr>
              <a:xfrm>
                <a:off x="1622160" y="4696200"/>
                <a:ext cx="695664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2000" b="1" strike="noStrike" spc="-1">
                    <a:solidFill>
                      <a:srgbClr val="FFFFFF"/>
                    </a:solidFill>
                    <a:latin typeface="Calibri"/>
                  </a:rPr>
                  <a:t>Temporal Modifier</a:t>
                </a:r>
                <a:endParaRPr lang="en-US" sz="2000" b="0" strike="noStrike" spc="-1">
                  <a:latin typeface="Arial"/>
                </a:endParaRPr>
              </a:p>
            </p:txBody>
          </p:sp>
        </p:grpSp>
        <p:sp>
          <p:nvSpPr>
            <p:cNvPr id="258" name="Rectangle 30"/>
            <p:cNvSpPr/>
            <p:nvPr/>
          </p:nvSpPr>
          <p:spPr>
            <a:xfrm>
              <a:off x="1709640" y="5075280"/>
              <a:ext cx="3357000" cy="1239480"/>
            </a:xfrm>
            <a:prstGeom prst="rect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59" name="Rectangle 31"/>
            <p:cNvSpPr/>
            <p:nvPr/>
          </p:nvSpPr>
          <p:spPr>
            <a:xfrm>
              <a:off x="5320080" y="5075280"/>
              <a:ext cx="3357000" cy="1239480"/>
            </a:xfrm>
            <a:prstGeom prst="rect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60" name="Rectangle 29"/>
            <p:cNvSpPr/>
            <p:nvPr/>
          </p:nvSpPr>
          <p:spPr>
            <a:xfrm>
              <a:off x="1769040" y="5512320"/>
              <a:ext cx="304776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0" u="sng" strike="noStrike" spc="-1">
                  <a:solidFill>
                    <a:srgbClr val="FFFFFF"/>
                  </a:solidFill>
                  <a:uFillTx/>
                  <a:latin typeface="Calibri"/>
                </a:rPr>
                <a:t>Electricity</a:t>
              </a: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, 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u="sng" strike="noStrike" spc="-1">
                  <a:solidFill>
                    <a:srgbClr val="FFFFFF"/>
                  </a:solidFill>
                  <a:uFillTx/>
                  <a:latin typeface="Calibri"/>
                </a:rPr>
                <a:t>VIIRS nightlights</a:t>
              </a: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, …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61" name="TextBox 32"/>
            <p:cNvSpPr/>
            <p:nvPr/>
          </p:nvSpPr>
          <p:spPr>
            <a:xfrm>
              <a:off x="1807920" y="5147280"/>
              <a:ext cx="2298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>
                  <a:solidFill>
                    <a:srgbClr val="FFFFFF"/>
                  </a:solidFill>
                  <a:latin typeface="Calibri"/>
                </a:rPr>
                <a:t>Energy consumption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2" name="TextBox 33"/>
            <p:cNvSpPr/>
            <p:nvPr/>
          </p:nvSpPr>
          <p:spPr>
            <a:xfrm>
              <a:off x="5430240" y="5147280"/>
              <a:ext cx="2298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>
                  <a:solidFill>
                    <a:srgbClr val="FFFFFF"/>
                  </a:solidFill>
                  <a:latin typeface="Calibri"/>
                </a:rPr>
                <a:t>Climate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3" name="Rectangle 34"/>
            <p:cNvSpPr/>
            <p:nvPr/>
          </p:nvSpPr>
          <p:spPr>
            <a:xfrm>
              <a:off x="5446080" y="5512320"/>
              <a:ext cx="254340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0" u="sng" strike="noStrike" spc="-1">
                  <a:solidFill>
                    <a:srgbClr val="FFFFFF"/>
                  </a:solidFill>
                  <a:uFillTx/>
                  <a:latin typeface="Calibri"/>
                </a:rPr>
                <a:t>Air temperature,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u="sng" strike="noStrike" spc="-1">
                  <a:solidFill>
                    <a:srgbClr val="FFFFFF"/>
                  </a:solidFill>
                  <a:uFillTx/>
                  <a:latin typeface="Calibri"/>
                </a:rPr>
                <a:t>Land surface temperature</a:t>
              </a: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, …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64" name="TextBox 36"/>
          <p:cNvSpPr/>
          <p:nvPr/>
        </p:nvSpPr>
        <p:spPr>
          <a:xfrm>
            <a:off x="1829880" y="146124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Economic indicator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5" name="TextBox 37"/>
          <p:cNvSpPr/>
          <p:nvPr/>
        </p:nvSpPr>
        <p:spPr>
          <a:xfrm>
            <a:off x="1858680" y="298512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Land use/cover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6" name="Rectangle 38"/>
          <p:cNvSpPr/>
          <p:nvPr/>
        </p:nvSpPr>
        <p:spPr>
          <a:xfrm>
            <a:off x="1874520" y="1767600"/>
            <a:ext cx="304776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Population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Households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GDP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energy source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Cooking/heating source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…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67" name="Rectangle 39"/>
          <p:cNvSpPr/>
          <p:nvPr/>
        </p:nvSpPr>
        <p:spPr>
          <a:xfrm>
            <a:off x="1858680" y="3305520"/>
            <a:ext cx="304776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LCZ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human settlement layer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google landcover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…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68" name="Rectangle 40"/>
          <p:cNvSpPr/>
          <p:nvPr/>
        </p:nvSpPr>
        <p:spPr>
          <a:xfrm>
            <a:off x="6986880" y="2272320"/>
            <a:ext cx="1298160" cy="74916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Microsoft database (unlabeled)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69" name="Rectangle 41"/>
          <p:cNvSpPr/>
          <p:nvPr/>
        </p:nvSpPr>
        <p:spPr>
          <a:xfrm>
            <a:off x="4929120" y="1796040"/>
            <a:ext cx="30477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Area, Height, Type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0" name="Rectangle 42"/>
          <p:cNvSpPr/>
          <p:nvPr/>
        </p:nvSpPr>
        <p:spPr>
          <a:xfrm>
            <a:off x="5022000" y="2270520"/>
            <a:ext cx="1676880" cy="170280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ML model based on Open street map Buildings (OSMB) and other land use/cover datasets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1" name="Rectangle 43"/>
          <p:cNvSpPr/>
          <p:nvPr/>
        </p:nvSpPr>
        <p:spPr>
          <a:xfrm>
            <a:off x="6990120" y="3189240"/>
            <a:ext cx="1298160" cy="78372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Building Prediction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2" name="Connector: Elbow 49"/>
          <p:cNvSpPr/>
          <p:nvPr/>
        </p:nvSpPr>
        <p:spPr>
          <a:xfrm rot="10800000" flipV="1">
            <a:off x="6699600" y="2647440"/>
            <a:ext cx="287280" cy="4744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3" name="Connector: Elbow 51"/>
          <p:cNvSpPr/>
          <p:nvPr/>
        </p:nvSpPr>
        <p:spPr>
          <a:xfrm>
            <a:off x="6699240" y="3121920"/>
            <a:ext cx="290520" cy="45900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4" name="Connector: Elbow 57"/>
          <p:cNvSpPr/>
          <p:nvPr/>
        </p:nvSpPr>
        <p:spPr>
          <a:xfrm flipV="1">
            <a:off x="8884800" y="2162520"/>
            <a:ext cx="411120" cy="452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5" name="Connector: Elbow 59"/>
          <p:cNvSpPr/>
          <p:nvPr/>
        </p:nvSpPr>
        <p:spPr>
          <a:xfrm flipV="1">
            <a:off x="8884800" y="2161800"/>
            <a:ext cx="411120" cy="335484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6" name="Straight Arrow Connector 63"/>
          <p:cNvSpPr/>
          <p:nvPr/>
        </p:nvSpPr>
        <p:spPr>
          <a:xfrm flipH="1">
            <a:off x="10492200" y="3429000"/>
            <a:ext cx="360" cy="31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7" name="TextBox 64"/>
          <p:cNvSpPr/>
          <p:nvPr/>
        </p:nvSpPr>
        <p:spPr>
          <a:xfrm>
            <a:off x="9353880" y="3827160"/>
            <a:ext cx="11307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Output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8" name="TextBox 65"/>
          <p:cNvSpPr/>
          <p:nvPr/>
        </p:nvSpPr>
        <p:spPr>
          <a:xfrm>
            <a:off x="9288720" y="949320"/>
            <a:ext cx="23922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Emission estimator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9" name="Rectangle 71"/>
          <p:cNvSpPr/>
          <p:nvPr/>
        </p:nvSpPr>
        <p:spPr>
          <a:xfrm rot="16200000">
            <a:off x="-1999080" y="3304080"/>
            <a:ext cx="5565240" cy="7498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Total near-real-time CO2 emission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 (from carbon monitor database)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0" name="Connector: Elbow 85"/>
          <p:cNvSpPr/>
          <p:nvPr/>
        </p:nvSpPr>
        <p:spPr>
          <a:xfrm flipV="1">
            <a:off x="1158480" y="2615760"/>
            <a:ext cx="365040" cy="1062720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1" name="Connector: Elbow 88"/>
          <p:cNvSpPr/>
          <p:nvPr/>
        </p:nvSpPr>
        <p:spPr>
          <a:xfrm>
            <a:off x="1158480" y="3678840"/>
            <a:ext cx="365040" cy="1838520"/>
          </a:xfrm>
          <a:prstGeom prst="bentConnector5">
            <a:avLst>
              <a:gd name="adj1" fmla="val 37521"/>
              <a:gd name="adj2" fmla="val 34533"/>
              <a:gd name="adj3" fmla="val 37465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 3"/>
          <p:cNvGraphicFramePr/>
          <p:nvPr/>
        </p:nvGraphicFramePr>
        <p:xfrm>
          <a:off x="2199600" y="149760"/>
          <a:ext cx="9095760" cy="4744800"/>
        </p:xfrm>
        <a:graphic>
          <a:graphicData uri="http://schemas.openxmlformats.org/drawingml/2006/table">
            <a:tbl>
              <a:tblPr/>
              <a:tblGrid>
                <a:gridCol w="303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1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Resolution Level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data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6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Country level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heating/cooking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Census data or governmental statistical data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energy structure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GDP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Other economic indicator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6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City/division level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Population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household number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household size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3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Polygon level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Building number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ML model output trained with MS building dataset (</a:t>
                      </a:r>
                      <a:r>
                        <a:rPr lang="en-US" sz="14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2"/>
                        </a:rPr>
                        <a:t>https://github.com/microsoft/USBuildingFootprints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), OSMB dataset (</a:t>
                      </a:r>
                      <a:r>
                        <a:rPr lang="en-US" sz="14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3"/>
                        </a:rPr>
                        <a:t>https://osmbuildings.org/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), and other grid-based dataset, such as LCZ, Copernicus DEM, night light, …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71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Building area, type, level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360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Grid level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a: already used in our dataset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b: will be used (in processing)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c: important, considering to use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d: might be used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a: LCZ (100*100m)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050" b="0" strike="noStrike" spc="-1">
                          <a:solidFill>
                            <a:srgbClr val="0563C1"/>
                          </a:solidFill>
                          <a:latin typeface="Calibri"/>
                          <a:hlinkClick r:id="rId4"/>
                        </a:rPr>
                        <a:t>https://zenodo.org/record/6364594#.YsgpS3ZBybg</a:t>
                      </a:r>
                      <a:endParaRPr lang="en-US" sz="105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a: EU, VIIRS nightlights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5"/>
                        </a:rPr>
                        <a:t>https://eogdata.mines.edu/products/vnl/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b: Google, Land surface temperature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6"/>
                        </a:rPr>
                        <a:t>https://developers.google.com/earth-engine/datasets/tags/surface-temperature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b: EU, Human settlement layer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05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7"/>
                        </a:rPr>
                        <a:t>https://ghsl.jrc.ec.europa.eu</a:t>
                      </a: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05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c: Copernicus, DEM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8"/>
                        </a:rPr>
                        <a:t>https://spacedata.copernicus.eu/web/cscda/dataset-details?articleId=394198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c: ERA5, Air temperature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9"/>
                        </a:rPr>
                        <a:t>https://www.ecmwf.int/en/forecasts/datasets/reanalysis-datasets/era5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c: Poverty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10"/>
                        </a:rPr>
                        <a:t>https://partage.lsce.ipsl.fr/service/home/~/?auth=co&amp;loc=en_US&amp;id=7160&amp;part=2.2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d: Google, land cover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11"/>
                        </a:rPr>
                        <a:t>https://blog.google/products/earth/dynamic-world-land-cover-data/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83" name="Title 1"/>
          <p:cNvSpPr/>
          <p:nvPr/>
        </p:nvSpPr>
        <p:spPr>
          <a:xfrm>
            <a:off x="43200" y="149760"/>
            <a:ext cx="215604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alibri Light"/>
              </a:rPr>
              <a:t>Datasets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84" name="TextBox 5"/>
          <p:cNvSpPr/>
          <p:nvPr/>
        </p:nvSpPr>
        <p:spPr>
          <a:xfrm>
            <a:off x="86760" y="808920"/>
            <a:ext cx="1857240" cy="109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</a:rPr>
              <a:t>Note: the datasets are not limited in those are listed, and we will replace some of those datasets if we find some alternative dataset with higher quality.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Region defines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838080" y="16124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Regions need to be defined with boxes</a:t>
            </a: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Administrative divisions include large non-urban areas (not of our interests)</a:t>
            </a: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Continuous urban areas are divide into parts by administrative division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Uncertainties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We assume the selected regions has the same administrative region data, such as population, household number, …</a:t>
            </a:r>
          </a:p>
        </p:txBody>
      </p:sp>
      <p:pic>
        <p:nvPicPr>
          <p:cNvPr id="287" name="Picture 3"/>
          <p:cNvPicPr/>
          <p:nvPr/>
        </p:nvPicPr>
        <p:blipFill>
          <a:blip r:embed="rId2"/>
          <a:stretch/>
        </p:blipFill>
        <p:spPr>
          <a:xfrm>
            <a:off x="7223760" y="3979080"/>
            <a:ext cx="4250160" cy="269892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4"/>
          <p:cNvPicPr/>
          <p:nvPr/>
        </p:nvPicPr>
        <p:blipFill>
          <a:blip r:embed="rId3"/>
          <a:stretch/>
        </p:blipFill>
        <p:spPr>
          <a:xfrm>
            <a:off x="392040" y="4023360"/>
            <a:ext cx="6506640" cy="2654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How we select the region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most populated region (urban area) for the proposed cities will be included.</a:t>
            </a: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closely adjacent populated regions will also be included until the we see a clear break of the urban area, or the region become too large.</a:t>
            </a: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We adjust the region based on the MS buildings and LCZ maps (world urban database, </a:t>
            </a:r>
            <a:r>
              <a:rPr lang="en-US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https://www.wudapt.org/lcz-maps/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Most of the dense building areas (both MS buildings and LCZ categories) are included in our regions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5"/>
          <p:cNvPicPr/>
          <p:nvPr/>
        </p:nvPicPr>
        <p:blipFill>
          <a:blip r:embed="rId2"/>
          <a:stretch/>
        </p:blipFill>
        <p:spPr>
          <a:xfrm>
            <a:off x="215640" y="540000"/>
            <a:ext cx="3754080" cy="2383920"/>
          </a:xfrm>
          <a:prstGeom prst="rect">
            <a:avLst/>
          </a:prstGeom>
          <a:ln w="0">
            <a:noFill/>
          </a:ln>
        </p:spPr>
      </p:pic>
      <p:sp>
        <p:nvSpPr>
          <p:cNvPr id="292" name="Rectangle 6"/>
          <p:cNvSpPr/>
          <p:nvPr/>
        </p:nvSpPr>
        <p:spPr>
          <a:xfrm>
            <a:off x="174240" y="1944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Cairo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3" name="Picture 7"/>
          <p:cNvPicPr/>
          <p:nvPr/>
        </p:nvPicPr>
        <p:blipFill>
          <a:blip r:embed="rId3"/>
          <a:stretch/>
        </p:blipFill>
        <p:spPr>
          <a:xfrm>
            <a:off x="4227840" y="480240"/>
            <a:ext cx="3547080" cy="2480400"/>
          </a:xfrm>
          <a:prstGeom prst="rect">
            <a:avLst/>
          </a:prstGeom>
          <a:ln w="0">
            <a:noFill/>
          </a:ln>
        </p:spPr>
      </p:pic>
      <p:sp>
        <p:nvSpPr>
          <p:cNvPr id="294" name="Rectangle 8"/>
          <p:cNvSpPr/>
          <p:nvPr/>
        </p:nvSpPr>
        <p:spPr>
          <a:xfrm>
            <a:off x="1108800" y="0"/>
            <a:ext cx="284652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 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30.4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30.8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29.7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31.8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95" name="TextBox 9"/>
          <p:cNvSpPr/>
          <p:nvPr/>
        </p:nvSpPr>
        <p:spPr>
          <a:xfrm>
            <a:off x="4323240" y="19440"/>
            <a:ext cx="1868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Microsoft building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6" name="Picture 12"/>
          <p:cNvPicPr/>
          <p:nvPr/>
        </p:nvPicPr>
        <p:blipFill>
          <a:blip r:embed="rId4"/>
          <a:stretch/>
        </p:blipFill>
        <p:spPr>
          <a:xfrm>
            <a:off x="177480" y="3373920"/>
            <a:ext cx="3197520" cy="3433320"/>
          </a:xfrm>
          <a:prstGeom prst="rect">
            <a:avLst/>
          </a:prstGeom>
          <a:ln w="0">
            <a:noFill/>
          </a:ln>
        </p:spPr>
      </p:pic>
      <p:sp>
        <p:nvSpPr>
          <p:cNvPr id="297" name="Rectangle 15"/>
          <p:cNvSpPr/>
          <p:nvPr/>
        </p:nvSpPr>
        <p:spPr>
          <a:xfrm>
            <a:off x="137160" y="295956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Johannesburg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8" name="Picture 16"/>
          <p:cNvPicPr/>
          <p:nvPr/>
        </p:nvPicPr>
        <p:blipFill>
          <a:blip r:embed="rId5"/>
          <a:stretch/>
        </p:blipFill>
        <p:spPr>
          <a:xfrm>
            <a:off x="4548240" y="3416400"/>
            <a:ext cx="3042720" cy="3355920"/>
          </a:xfrm>
          <a:prstGeom prst="rect">
            <a:avLst/>
          </a:prstGeom>
          <a:ln w="0">
            <a:noFill/>
          </a:ln>
        </p:spPr>
      </p:pic>
      <p:sp>
        <p:nvSpPr>
          <p:cNvPr id="299" name="Rectangle 17"/>
          <p:cNvSpPr/>
          <p:nvPr/>
        </p:nvSpPr>
        <p:spPr>
          <a:xfrm>
            <a:off x="1997280" y="2923920"/>
            <a:ext cx="3059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left:(-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25.7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27.7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 -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26.6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28.5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00" name="Picture 10"/>
          <p:cNvPicPr/>
          <p:nvPr/>
        </p:nvPicPr>
        <p:blipFill>
          <a:blip r:embed="rId6"/>
          <a:stretch/>
        </p:blipFill>
        <p:spPr>
          <a:xfrm>
            <a:off x="8136360" y="388800"/>
            <a:ext cx="3427920" cy="248076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11"/>
          <p:cNvPicPr/>
          <p:nvPr/>
        </p:nvPicPr>
        <p:blipFill>
          <a:blip r:embed="rId7"/>
          <a:stretch/>
        </p:blipFill>
        <p:spPr>
          <a:xfrm>
            <a:off x="8355600" y="3429000"/>
            <a:ext cx="2802960" cy="310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14"/>
          <p:cNvPicPr/>
          <p:nvPr/>
        </p:nvPicPr>
        <p:blipFill>
          <a:blip r:embed="rId2"/>
          <a:stretch/>
        </p:blipFill>
        <p:spPr>
          <a:xfrm>
            <a:off x="199800" y="479520"/>
            <a:ext cx="3343320" cy="3268800"/>
          </a:xfrm>
          <a:prstGeom prst="rect">
            <a:avLst/>
          </a:prstGeom>
          <a:ln w="0">
            <a:noFill/>
          </a:ln>
        </p:spPr>
      </p:pic>
      <p:sp>
        <p:nvSpPr>
          <p:cNvPr id="303" name="Rectangle 15"/>
          <p:cNvSpPr/>
          <p:nvPr/>
        </p:nvSpPr>
        <p:spPr>
          <a:xfrm>
            <a:off x="306360" y="11016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Adana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4" name="Picture 16"/>
          <p:cNvPicPr/>
          <p:nvPr/>
        </p:nvPicPr>
        <p:blipFill>
          <a:blip r:embed="rId3"/>
          <a:stretch/>
        </p:blipFill>
        <p:spPr>
          <a:xfrm>
            <a:off x="3511080" y="392400"/>
            <a:ext cx="4058280" cy="1940400"/>
          </a:xfrm>
          <a:prstGeom prst="rect">
            <a:avLst/>
          </a:prstGeom>
          <a:ln w="0">
            <a:noFill/>
          </a:ln>
        </p:spPr>
      </p:pic>
      <p:sp>
        <p:nvSpPr>
          <p:cNvPr id="305" name="Rectangle 17"/>
          <p:cNvSpPr/>
          <p:nvPr/>
        </p:nvSpPr>
        <p:spPr>
          <a:xfrm>
            <a:off x="3784320" y="2333160"/>
            <a:ext cx="37004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37.1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35.2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36.9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35.5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06" name="Picture 18"/>
          <p:cNvPicPr/>
          <p:nvPr/>
        </p:nvPicPr>
        <p:blipFill>
          <a:blip r:embed="rId4"/>
          <a:stretch/>
        </p:blipFill>
        <p:spPr>
          <a:xfrm>
            <a:off x="199800" y="4368960"/>
            <a:ext cx="5049360" cy="2059920"/>
          </a:xfrm>
          <a:prstGeom prst="rect">
            <a:avLst/>
          </a:prstGeom>
          <a:ln w="0">
            <a:noFill/>
          </a:ln>
        </p:spPr>
      </p:pic>
      <p:sp>
        <p:nvSpPr>
          <p:cNvPr id="307" name="Rectangle 19"/>
          <p:cNvSpPr/>
          <p:nvPr/>
        </p:nvSpPr>
        <p:spPr>
          <a:xfrm>
            <a:off x="423360" y="3933720"/>
            <a:ext cx="7282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Ordu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8" name="Picture 20"/>
          <p:cNvPicPr/>
          <p:nvPr/>
        </p:nvPicPr>
        <p:blipFill>
          <a:blip r:embed="rId5"/>
          <a:stretch/>
        </p:blipFill>
        <p:spPr>
          <a:xfrm>
            <a:off x="5443200" y="4274280"/>
            <a:ext cx="4252680" cy="2310840"/>
          </a:xfrm>
          <a:prstGeom prst="rect">
            <a:avLst/>
          </a:prstGeom>
          <a:ln w="0">
            <a:noFill/>
          </a:ln>
        </p:spPr>
      </p:pic>
      <p:sp>
        <p:nvSpPr>
          <p:cNvPr id="309" name="Rectangle 21"/>
          <p:cNvSpPr/>
          <p:nvPr/>
        </p:nvSpPr>
        <p:spPr>
          <a:xfrm>
            <a:off x="1140840" y="3845520"/>
            <a:ext cx="316692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41.02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37.85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40.92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38.03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10" name="Picture 9"/>
          <p:cNvPicPr/>
          <p:nvPr/>
        </p:nvPicPr>
        <p:blipFill>
          <a:blip r:embed="rId6"/>
          <a:stretch/>
        </p:blipFill>
        <p:spPr>
          <a:xfrm>
            <a:off x="7810560" y="392400"/>
            <a:ext cx="3850560" cy="259596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10"/>
          <p:cNvPicPr/>
          <p:nvPr/>
        </p:nvPicPr>
        <p:blipFill>
          <a:blip r:embed="rId7"/>
          <a:stretch/>
        </p:blipFill>
        <p:spPr>
          <a:xfrm>
            <a:off x="8922240" y="4827600"/>
            <a:ext cx="2909160" cy="163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2735</TotalTime>
  <Words>1804</Words>
  <Application>Microsoft Office PowerPoint</Application>
  <PresentationFormat>Widescreen</PresentationFormat>
  <Paragraphs>359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DejaVu Sans</vt:lpstr>
      <vt:lpstr>StarSymbol</vt:lpstr>
      <vt:lpstr>Arial</vt:lpstr>
      <vt:lpstr>Calibri</vt:lpstr>
      <vt:lpstr>Calibri Light</vt:lpstr>
      <vt:lpstr>Consolas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WB Carbon Monitor Cities</vt:lpstr>
      <vt:lpstr>Contents</vt:lpstr>
      <vt:lpstr>PowerPoint Presentation</vt:lpstr>
      <vt:lpstr>PowerPoint Presentation</vt:lpstr>
      <vt:lpstr>PowerPoint Presentation</vt:lpstr>
      <vt:lpstr>Region defines</vt:lpstr>
      <vt:lpstr>How we select the region</vt:lpstr>
      <vt:lpstr>PowerPoint Presentation</vt:lpstr>
      <vt:lpstr>PowerPoint Presentation</vt:lpstr>
      <vt:lpstr>PowerPoint Presentation</vt:lpstr>
      <vt:lpstr>LCZ class and color scheme</vt:lpstr>
      <vt:lpstr>PowerPoint Presentation</vt:lpstr>
      <vt:lpstr>PowerPoint Presentation</vt:lpstr>
      <vt:lpstr>V0: polygon based</vt:lpstr>
      <vt:lpstr>V1: gridded map with no time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OpenStreetMap and OpenStreetMap Buildings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Regions</dc:title>
  <dc:subject/>
  <dc:creator>czhou@LSCE.IPSL.FR</dc:creator>
  <dc:description/>
  <cp:lastModifiedBy>czhou@LSCE.IPSL.FR</cp:lastModifiedBy>
  <cp:revision>85</cp:revision>
  <dcterms:created xsi:type="dcterms:W3CDTF">2022-06-17T11:06:21Z</dcterms:created>
  <dcterms:modified xsi:type="dcterms:W3CDTF">2022-08-03T14:02:07Z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35</vt:i4>
  </property>
</Properties>
</file>